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jpg" ContentType="image/jpg"/>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6" name="Holder 6"/>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7" name="Holder 7"/>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4" name="Holder 4"/>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5" name="Holder 5"/>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3" name="Holder 3"/>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4" name="Holder 4"/>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8" Type="http://schemas.openxmlformats.org/officeDocument/2006/relationships/image" Target="../media/image2.jpg"/><Relationship Id="rId9" Type="http://schemas.openxmlformats.org/officeDocument/2006/relationships/image" Target="../media/image3.png"/><Relationship Id="rId10"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75942" y="254033"/>
            <a:ext cx="1337310" cy="362208"/>
          </a:xfrm>
          <a:prstGeom prst="rect">
            <a:avLst/>
          </a:prstGeom>
          <a:blipFill>
            <a:blip r:embed="rId7" cstate="print"/>
            <a:stretch>
              <a:fillRect/>
            </a:stretch>
          </a:blipFill>
        </p:spPr>
        <p:txBody>
          <a:bodyPr wrap="square" lIns="0" tIns="0" rIns="0" bIns="0" rtlCol="0"/>
          <a:lstStyle/>
          <a:p/>
        </p:txBody>
      </p:sp>
      <p:sp>
        <p:nvSpPr>
          <p:cNvPr id="17" name="bk object 17"/>
          <p:cNvSpPr/>
          <p:nvPr/>
        </p:nvSpPr>
        <p:spPr>
          <a:xfrm>
            <a:off x="2325078" y="241401"/>
            <a:ext cx="4726940" cy="381635"/>
          </a:xfrm>
          <a:custGeom>
            <a:avLst/>
            <a:gdLst/>
            <a:ahLst/>
            <a:cxnLst/>
            <a:rect l="l" t="t" r="r" b="b"/>
            <a:pathLst>
              <a:path w="4726940" h="381634">
                <a:moveTo>
                  <a:pt x="4643295" y="381160"/>
                </a:moveTo>
                <a:lnTo>
                  <a:pt x="0" y="381160"/>
                </a:lnTo>
                <a:lnTo>
                  <a:pt x="0" y="0"/>
                </a:lnTo>
                <a:lnTo>
                  <a:pt x="4643295" y="0"/>
                </a:lnTo>
                <a:lnTo>
                  <a:pt x="4649076" y="569"/>
                </a:lnTo>
                <a:lnTo>
                  <a:pt x="4691715" y="18233"/>
                </a:lnTo>
                <a:lnTo>
                  <a:pt x="4717379" y="49507"/>
                </a:lnTo>
                <a:lnTo>
                  <a:pt x="4726388" y="83098"/>
                </a:lnTo>
                <a:lnTo>
                  <a:pt x="4726388" y="298062"/>
                </a:lnTo>
                <a:lnTo>
                  <a:pt x="4714648" y="336778"/>
                </a:lnTo>
                <a:lnTo>
                  <a:pt x="4682008" y="369415"/>
                </a:lnTo>
                <a:lnTo>
                  <a:pt x="4643295" y="381160"/>
                </a:lnTo>
                <a:close/>
              </a:path>
            </a:pathLst>
          </a:custGeom>
          <a:solidFill>
            <a:srgbClr val="3737BE"/>
          </a:solidFill>
        </p:spPr>
        <p:txBody>
          <a:bodyPr wrap="square" lIns="0" tIns="0" rIns="0" bIns="0" rtlCol="0"/>
          <a:lstStyle/>
          <a:p/>
        </p:txBody>
      </p:sp>
      <p:sp>
        <p:nvSpPr>
          <p:cNvPr id="18" name="bk object 18"/>
          <p:cNvSpPr/>
          <p:nvPr/>
        </p:nvSpPr>
        <p:spPr>
          <a:xfrm>
            <a:off x="5666567" y="304926"/>
            <a:ext cx="1321353" cy="254106"/>
          </a:xfrm>
          <a:prstGeom prst="rect">
            <a:avLst/>
          </a:prstGeom>
          <a:blipFill>
            <a:blip r:embed="rId8" cstate="print"/>
            <a:stretch>
              <a:fillRect/>
            </a:stretch>
          </a:blipFill>
        </p:spPr>
        <p:txBody>
          <a:bodyPr wrap="square" lIns="0" tIns="0" rIns="0" bIns="0" rtlCol="0"/>
          <a:lstStyle/>
          <a:p/>
        </p:txBody>
      </p:sp>
      <p:sp>
        <p:nvSpPr>
          <p:cNvPr id="19" name="bk object 19"/>
          <p:cNvSpPr/>
          <p:nvPr/>
        </p:nvSpPr>
        <p:spPr>
          <a:xfrm>
            <a:off x="635267" y="10316739"/>
            <a:ext cx="6289675" cy="191135"/>
          </a:xfrm>
          <a:custGeom>
            <a:avLst/>
            <a:gdLst/>
            <a:ahLst/>
            <a:cxnLst/>
            <a:rect l="l" t="t" r="r" b="b"/>
            <a:pathLst>
              <a:path w="6289675" h="191134">
                <a:moveTo>
                  <a:pt x="6206052" y="190580"/>
                </a:moveTo>
                <a:lnTo>
                  <a:pt x="83098" y="190580"/>
                </a:lnTo>
                <a:lnTo>
                  <a:pt x="77314" y="190008"/>
                </a:lnTo>
                <a:lnTo>
                  <a:pt x="34670" y="172347"/>
                </a:lnTo>
                <a:lnTo>
                  <a:pt x="9004" y="141067"/>
                </a:lnTo>
                <a:lnTo>
                  <a:pt x="0" y="107487"/>
                </a:lnTo>
                <a:lnTo>
                  <a:pt x="0" y="83092"/>
                </a:lnTo>
                <a:lnTo>
                  <a:pt x="11744" y="44379"/>
                </a:lnTo>
                <a:lnTo>
                  <a:pt x="44382" y="11739"/>
                </a:lnTo>
                <a:lnTo>
                  <a:pt x="83098" y="0"/>
                </a:lnTo>
                <a:lnTo>
                  <a:pt x="6206052" y="0"/>
                </a:lnTo>
                <a:lnTo>
                  <a:pt x="6244765" y="11739"/>
                </a:lnTo>
                <a:lnTo>
                  <a:pt x="6277405" y="44379"/>
                </a:lnTo>
                <a:lnTo>
                  <a:pt x="6289145" y="83092"/>
                </a:lnTo>
                <a:lnTo>
                  <a:pt x="6289145" y="107487"/>
                </a:lnTo>
                <a:lnTo>
                  <a:pt x="6277405" y="146200"/>
                </a:lnTo>
                <a:lnTo>
                  <a:pt x="6244765" y="178840"/>
                </a:lnTo>
                <a:lnTo>
                  <a:pt x="6206052" y="190580"/>
                </a:lnTo>
                <a:close/>
              </a:path>
            </a:pathLst>
          </a:custGeom>
          <a:solidFill>
            <a:srgbClr val="3737BE"/>
          </a:solidFill>
        </p:spPr>
        <p:txBody>
          <a:bodyPr wrap="square" lIns="0" tIns="0" rIns="0" bIns="0" rtlCol="0"/>
          <a:lstStyle/>
          <a:p/>
        </p:txBody>
      </p:sp>
      <p:sp>
        <p:nvSpPr>
          <p:cNvPr id="20" name="bk object 20"/>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21" name="bk object 21"/>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22" name="bk object 22"/>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23" name="bk object 23"/>
          <p:cNvSpPr/>
          <p:nvPr/>
        </p:nvSpPr>
        <p:spPr>
          <a:xfrm>
            <a:off x="2121792" y="520918"/>
            <a:ext cx="215990" cy="101642"/>
          </a:xfrm>
          <a:prstGeom prst="rect">
            <a:avLst/>
          </a:prstGeom>
          <a:blipFill>
            <a:blip r:embed="rId9" cstate="print"/>
            <a:stretch>
              <a:fillRect/>
            </a:stretch>
          </a:blipFill>
        </p:spPr>
        <p:txBody>
          <a:bodyPr wrap="square" lIns="0" tIns="0" rIns="0" bIns="0" rtlCol="0"/>
          <a:lstStyle/>
          <a:p/>
        </p:txBody>
      </p:sp>
      <p:sp>
        <p:nvSpPr>
          <p:cNvPr id="24" name="bk object 24"/>
          <p:cNvSpPr/>
          <p:nvPr/>
        </p:nvSpPr>
        <p:spPr>
          <a:xfrm>
            <a:off x="2210729" y="241401"/>
            <a:ext cx="127053" cy="241401"/>
          </a:xfrm>
          <a:prstGeom prst="rect">
            <a:avLst/>
          </a:prstGeom>
          <a:blipFill>
            <a:blip r:embed="rId10" cstate="print"/>
            <a:stretch>
              <a:fillRect/>
            </a:stretch>
          </a:blipFill>
        </p:spPr>
        <p:txBody>
          <a:bodyPr wrap="square" lIns="0" tIns="0" rIns="0" bIns="0" rtlCol="0"/>
          <a:lstStyle/>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775031" y="10335833"/>
            <a:ext cx="438150" cy="129540"/>
          </a:xfrm>
          <a:prstGeom prst="rect">
            <a:avLst/>
          </a:prstGeom>
        </p:spPr>
        <p:txBody>
          <a:bodyPr wrap="square" lIns="0" tIns="0" rIns="0" bIns="0">
            <a:spAutoFit/>
          </a:bodyPr>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a:xfrm>
            <a:off x="5183785" y="10335833"/>
            <a:ext cx="1607184" cy="129540"/>
          </a:xfrm>
          <a:prstGeom prst="rect">
            <a:avLst/>
          </a:prstGeom>
        </p:spPr>
        <p:txBody>
          <a:bodyPr wrap="square" lIns="0" tIns="0" rIns="0" bIns="0">
            <a:spAutoFit/>
          </a:bodyPr>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https://math.libretexts.org/link?4440</a:t>
            </a:r>
          </a:p>
        </p:txBody>
      </p:sp>
      <p:sp>
        <p:nvSpPr>
          <p:cNvPr id="6" name="Holder 6"/>
          <p:cNvSpPr>
            <a:spLocks noGrp="1"/>
          </p:cNvSpPr>
          <p:nvPr>
            <p:ph type="sldNum" idx="7" sz="quarter"/>
          </p:nvPr>
        </p:nvSpPr>
        <p:spPr>
          <a:xfrm>
            <a:off x="3633733" y="10336745"/>
            <a:ext cx="306070" cy="144145"/>
          </a:xfrm>
          <a:prstGeom prst="rect">
            <a:avLst/>
          </a:prstGeom>
        </p:spPr>
        <p:txBody>
          <a:bodyPr wrap="square" lIns="0" tIns="0" rIns="0" bIns="0">
            <a:spAutoFit/>
          </a:bodyPr>
          <a:lstStyle>
            <a:lvl1pPr>
              <a:defRPr sz="800" b="0" i="0">
                <a:solidFill>
                  <a:srgbClr val="3737BE"/>
                </a:solidFill>
                <a:latin typeface="DejaVu Sans"/>
                <a:cs typeface="DejaVu Sans"/>
              </a:defRPr>
            </a:lvl1pPr>
          </a:lstStyle>
          <a:p>
            <a:pPr marL="12700">
              <a:lnSpc>
                <a:spcPct val="100000"/>
              </a:lnSpc>
              <a:spcBef>
                <a:spcPts val="40"/>
              </a:spcBef>
            </a:pPr>
            <a:r>
              <a:rPr dirty="0" spc="10"/>
              <a:t>2.1.</a:t>
            </a:r>
            <a:fld id="{81D60167-4931-47E6-BA6A-407CBD079E47}" type="slidenum">
              <a:rPr dirty="0" spc="10"/>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math.libretexts.org/Bookshelves/Calculus/Map%3A_Calculus_-_Early_Transcendentals_(Stewart)/2%3A_Limits_and_Derivatives/2.1%3A_The_Tangent_and_Velocity_Problem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jpg"/><Relationship Id="rId3" Type="http://schemas.openxmlformats.org/officeDocument/2006/relationships/hyperlink" Target="https://math.libretexts.org/Bookshelves/Calculus/Book%3A_Active_Calculus_(Boelkins_et_al.)/1%3A_Understanding_the_Derivative/1.2%3A_The_Notion_of_Lim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g"/><Relationship Id="rId3" Type="http://schemas.openxmlformats.org/officeDocument/2006/relationships/hyperlink" Target="https://activecalculu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1170151"/>
            <a:ext cx="5994400" cy="0"/>
          </a:xfrm>
          <a:custGeom>
            <a:avLst/>
            <a:gdLst/>
            <a:ahLst/>
            <a:cxnLst/>
            <a:rect l="l" t="t" r="r" b="b"/>
            <a:pathLst>
              <a:path w="5994400" h="0">
                <a:moveTo>
                  <a:pt x="0" y="0"/>
                </a:moveTo>
                <a:lnTo>
                  <a:pt x="5994292" y="0"/>
                </a:lnTo>
              </a:path>
            </a:pathLst>
          </a:custGeom>
          <a:ln w="9529">
            <a:solidFill>
              <a:srgbClr val="DDDDDD"/>
            </a:solidFill>
          </a:ln>
        </p:spPr>
        <p:txBody>
          <a:bodyPr wrap="square" lIns="0" tIns="0" rIns="0" bIns="0" rtlCol="0"/>
          <a:lstStyle/>
          <a:p/>
        </p:txBody>
      </p:sp>
      <p:sp>
        <p:nvSpPr>
          <p:cNvPr id="3" name="object 3"/>
          <p:cNvSpPr/>
          <p:nvPr/>
        </p:nvSpPr>
        <p:spPr>
          <a:xfrm>
            <a:off x="781107" y="1222565"/>
            <a:ext cx="5994400" cy="953135"/>
          </a:xfrm>
          <a:custGeom>
            <a:avLst/>
            <a:gdLst/>
            <a:ahLst/>
            <a:cxnLst/>
            <a:rect l="l" t="t" r="r" b="b"/>
            <a:pathLst>
              <a:path w="5994400" h="953135">
                <a:moveTo>
                  <a:pt x="5946671" y="952987"/>
                </a:moveTo>
                <a:lnTo>
                  <a:pt x="47621" y="952987"/>
                </a:lnTo>
                <a:lnTo>
                  <a:pt x="38133" y="952116"/>
                </a:lnTo>
                <a:lnTo>
                  <a:pt x="3480" y="923631"/>
                </a:lnTo>
                <a:lnTo>
                  <a:pt x="0" y="905431"/>
                </a:lnTo>
                <a:lnTo>
                  <a:pt x="0" y="47557"/>
                </a:lnTo>
                <a:lnTo>
                  <a:pt x="21287" y="7850"/>
                </a:lnTo>
                <a:lnTo>
                  <a:pt x="47627" y="0"/>
                </a:lnTo>
                <a:lnTo>
                  <a:pt x="5946665" y="0"/>
                </a:lnTo>
                <a:lnTo>
                  <a:pt x="5986435" y="21295"/>
                </a:lnTo>
                <a:lnTo>
                  <a:pt x="5994283" y="47557"/>
                </a:lnTo>
                <a:lnTo>
                  <a:pt x="5994283" y="905431"/>
                </a:lnTo>
                <a:lnTo>
                  <a:pt x="5972995" y="945137"/>
                </a:lnTo>
                <a:lnTo>
                  <a:pt x="5946671" y="952987"/>
                </a:lnTo>
                <a:close/>
              </a:path>
            </a:pathLst>
          </a:custGeom>
          <a:solidFill>
            <a:srgbClr val="CA1D07">
              <a:alpha val="3138"/>
            </a:srgbClr>
          </a:solidFill>
        </p:spPr>
        <p:txBody>
          <a:bodyPr wrap="square" lIns="0" tIns="0" rIns="0" bIns="0" rtlCol="0"/>
          <a:lstStyle/>
          <a:p/>
        </p:txBody>
      </p:sp>
      <p:sp>
        <p:nvSpPr>
          <p:cNvPr id="4" name="object 4"/>
          <p:cNvSpPr/>
          <p:nvPr/>
        </p:nvSpPr>
        <p:spPr>
          <a:xfrm>
            <a:off x="781098" y="1222564"/>
            <a:ext cx="5994400" cy="953135"/>
          </a:xfrm>
          <a:custGeom>
            <a:avLst/>
            <a:gdLst/>
            <a:ahLst/>
            <a:cxnLst/>
            <a:rect l="l" t="t" r="r" b="b"/>
            <a:pathLst>
              <a:path w="5994400" h="953135">
                <a:moveTo>
                  <a:pt x="5946660" y="952990"/>
                </a:moveTo>
                <a:lnTo>
                  <a:pt x="47649" y="952990"/>
                </a:lnTo>
                <a:lnTo>
                  <a:pt x="38141" y="952118"/>
                </a:lnTo>
                <a:lnTo>
                  <a:pt x="3488" y="923632"/>
                </a:lnTo>
                <a:lnTo>
                  <a:pt x="0" y="905341"/>
                </a:lnTo>
                <a:lnTo>
                  <a:pt x="0" y="47649"/>
                </a:lnTo>
                <a:lnTo>
                  <a:pt x="21295" y="7851"/>
                </a:lnTo>
                <a:lnTo>
                  <a:pt x="47649" y="0"/>
                </a:lnTo>
                <a:lnTo>
                  <a:pt x="5946660" y="0"/>
                </a:lnTo>
                <a:lnTo>
                  <a:pt x="5956157" y="872"/>
                </a:lnTo>
                <a:lnTo>
                  <a:pt x="5964940" y="3489"/>
                </a:lnTo>
                <a:lnTo>
                  <a:pt x="5973003" y="7851"/>
                </a:lnTo>
                <a:lnTo>
                  <a:pt x="5975021" y="9531"/>
                </a:lnTo>
                <a:lnTo>
                  <a:pt x="42594" y="9531"/>
                </a:lnTo>
                <a:lnTo>
                  <a:pt x="37731" y="10498"/>
                </a:lnTo>
                <a:lnTo>
                  <a:pt x="10497" y="37732"/>
                </a:lnTo>
                <a:lnTo>
                  <a:pt x="9529" y="42596"/>
                </a:lnTo>
                <a:lnTo>
                  <a:pt x="9529" y="910390"/>
                </a:lnTo>
                <a:lnTo>
                  <a:pt x="37731" y="942486"/>
                </a:lnTo>
                <a:lnTo>
                  <a:pt x="42594" y="943459"/>
                </a:lnTo>
                <a:lnTo>
                  <a:pt x="5975022" y="943459"/>
                </a:lnTo>
                <a:lnTo>
                  <a:pt x="5973003" y="945139"/>
                </a:lnTo>
                <a:lnTo>
                  <a:pt x="5964940" y="949500"/>
                </a:lnTo>
                <a:lnTo>
                  <a:pt x="5956157" y="952118"/>
                </a:lnTo>
                <a:lnTo>
                  <a:pt x="5946660" y="952990"/>
                </a:lnTo>
                <a:close/>
              </a:path>
              <a:path w="5994400" h="953135">
                <a:moveTo>
                  <a:pt x="5975022" y="943459"/>
                </a:moveTo>
                <a:lnTo>
                  <a:pt x="5951693" y="943459"/>
                </a:lnTo>
                <a:lnTo>
                  <a:pt x="5956563" y="942486"/>
                </a:lnTo>
                <a:lnTo>
                  <a:pt x="5965902" y="938627"/>
                </a:lnTo>
                <a:lnTo>
                  <a:pt x="5984762" y="910390"/>
                </a:lnTo>
                <a:lnTo>
                  <a:pt x="5984762" y="42596"/>
                </a:lnTo>
                <a:lnTo>
                  <a:pt x="5956563" y="10498"/>
                </a:lnTo>
                <a:lnTo>
                  <a:pt x="5951693" y="9531"/>
                </a:lnTo>
                <a:lnTo>
                  <a:pt x="5975021" y="9531"/>
                </a:lnTo>
                <a:lnTo>
                  <a:pt x="5994300" y="47649"/>
                </a:lnTo>
                <a:lnTo>
                  <a:pt x="5994300" y="905341"/>
                </a:lnTo>
                <a:lnTo>
                  <a:pt x="5993426" y="914848"/>
                </a:lnTo>
                <a:lnTo>
                  <a:pt x="5990806" y="923632"/>
                </a:lnTo>
                <a:lnTo>
                  <a:pt x="5986443" y="931694"/>
                </a:lnTo>
                <a:lnTo>
                  <a:pt x="5980340" y="939033"/>
                </a:lnTo>
                <a:lnTo>
                  <a:pt x="5975022" y="943459"/>
                </a:lnTo>
                <a:close/>
              </a:path>
            </a:pathLst>
          </a:custGeom>
          <a:solidFill>
            <a:srgbClr val="000000">
              <a:alpha val="50199"/>
            </a:srgbClr>
          </a:solidFill>
        </p:spPr>
        <p:txBody>
          <a:bodyPr wrap="square" lIns="0" tIns="0" rIns="0" bIns="0" rtlCol="0"/>
          <a:lstStyle/>
          <a:p/>
        </p:txBody>
      </p:sp>
      <p:sp>
        <p:nvSpPr>
          <p:cNvPr id="5" name="object 5"/>
          <p:cNvSpPr/>
          <p:nvPr/>
        </p:nvSpPr>
        <p:spPr>
          <a:xfrm>
            <a:off x="857337" y="142745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6" name="object 6"/>
          <p:cNvSpPr/>
          <p:nvPr/>
        </p:nvSpPr>
        <p:spPr>
          <a:xfrm>
            <a:off x="781107" y="3528795"/>
            <a:ext cx="5994400" cy="1925320"/>
          </a:xfrm>
          <a:custGeom>
            <a:avLst/>
            <a:gdLst/>
            <a:ahLst/>
            <a:cxnLst/>
            <a:rect l="l" t="t" r="r" b="b"/>
            <a:pathLst>
              <a:path w="5994400" h="1925320">
                <a:moveTo>
                  <a:pt x="5946826" y="1925034"/>
                </a:moveTo>
                <a:lnTo>
                  <a:pt x="47466" y="1925034"/>
                </a:lnTo>
                <a:lnTo>
                  <a:pt x="38133" y="1924177"/>
                </a:lnTo>
                <a:lnTo>
                  <a:pt x="3480" y="1895687"/>
                </a:lnTo>
                <a:lnTo>
                  <a:pt x="0" y="47574"/>
                </a:lnTo>
                <a:lnTo>
                  <a:pt x="863" y="38150"/>
                </a:lnTo>
                <a:lnTo>
                  <a:pt x="29348" y="3488"/>
                </a:lnTo>
                <a:lnTo>
                  <a:pt x="47589" y="0"/>
                </a:lnTo>
                <a:lnTo>
                  <a:pt x="5946703" y="0"/>
                </a:lnTo>
                <a:lnTo>
                  <a:pt x="5986435" y="21292"/>
                </a:lnTo>
                <a:lnTo>
                  <a:pt x="5994283" y="47574"/>
                </a:lnTo>
                <a:lnTo>
                  <a:pt x="5994283" y="1877471"/>
                </a:lnTo>
                <a:lnTo>
                  <a:pt x="5972995" y="1917194"/>
                </a:lnTo>
                <a:lnTo>
                  <a:pt x="5946826" y="1925034"/>
                </a:lnTo>
                <a:close/>
              </a:path>
            </a:pathLst>
          </a:custGeom>
          <a:solidFill>
            <a:srgbClr val="560475">
              <a:alpha val="3138"/>
            </a:srgbClr>
          </a:solidFill>
        </p:spPr>
        <p:txBody>
          <a:bodyPr wrap="square" lIns="0" tIns="0" rIns="0" bIns="0" rtlCol="0"/>
          <a:lstStyle/>
          <a:p/>
        </p:txBody>
      </p:sp>
      <p:sp>
        <p:nvSpPr>
          <p:cNvPr id="7" name="object 7"/>
          <p:cNvSpPr/>
          <p:nvPr/>
        </p:nvSpPr>
        <p:spPr>
          <a:xfrm>
            <a:off x="781098" y="3528791"/>
            <a:ext cx="5994400" cy="1925320"/>
          </a:xfrm>
          <a:custGeom>
            <a:avLst/>
            <a:gdLst/>
            <a:ahLst/>
            <a:cxnLst/>
            <a:rect l="l" t="t" r="r" b="b"/>
            <a:pathLst>
              <a:path w="5994400" h="1925320">
                <a:moveTo>
                  <a:pt x="5946660" y="1925055"/>
                </a:moveTo>
                <a:lnTo>
                  <a:pt x="47649" y="1925055"/>
                </a:lnTo>
                <a:lnTo>
                  <a:pt x="38141" y="1924181"/>
                </a:lnTo>
                <a:lnTo>
                  <a:pt x="3488" y="1895692"/>
                </a:lnTo>
                <a:lnTo>
                  <a:pt x="0" y="1877385"/>
                </a:lnTo>
                <a:lnTo>
                  <a:pt x="1" y="47654"/>
                </a:lnTo>
                <a:lnTo>
                  <a:pt x="21295" y="7856"/>
                </a:lnTo>
                <a:lnTo>
                  <a:pt x="47649" y="0"/>
                </a:lnTo>
                <a:lnTo>
                  <a:pt x="5946660" y="0"/>
                </a:lnTo>
                <a:lnTo>
                  <a:pt x="5956157" y="873"/>
                </a:lnTo>
                <a:lnTo>
                  <a:pt x="5964940" y="3493"/>
                </a:lnTo>
                <a:lnTo>
                  <a:pt x="5973003" y="7856"/>
                </a:lnTo>
                <a:lnTo>
                  <a:pt x="5975020" y="9534"/>
                </a:lnTo>
                <a:lnTo>
                  <a:pt x="42594" y="9534"/>
                </a:lnTo>
                <a:lnTo>
                  <a:pt x="37731" y="10497"/>
                </a:lnTo>
                <a:lnTo>
                  <a:pt x="10497" y="37733"/>
                </a:lnTo>
                <a:lnTo>
                  <a:pt x="9529" y="42603"/>
                </a:lnTo>
                <a:lnTo>
                  <a:pt x="9529" y="1882441"/>
                </a:lnTo>
                <a:lnTo>
                  <a:pt x="37731" y="1914537"/>
                </a:lnTo>
                <a:lnTo>
                  <a:pt x="42594" y="1915509"/>
                </a:lnTo>
                <a:lnTo>
                  <a:pt x="5975034" y="1915509"/>
                </a:lnTo>
                <a:lnTo>
                  <a:pt x="5973003" y="1917199"/>
                </a:lnTo>
                <a:lnTo>
                  <a:pt x="5964940" y="1921562"/>
                </a:lnTo>
                <a:lnTo>
                  <a:pt x="5956157" y="1924181"/>
                </a:lnTo>
                <a:lnTo>
                  <a:pt x="5946660" y="1925055"/>
                </a:lnTo>
                <a:close/>
              </a:path>
              <a:path w="5994400" h="1925320">
                <a:moveTo>
                  <a:pt x="5975034" y="1915509"/>
                </a:moveTo>
                <a:lnTo>
                  <a:pt x="5951693" y="1915509"/>
                </a:lnTo>
                <a:lnTo>
                  <a:pt x="5956563" y="1914537"/>
                </a:lnTo>
                <a:lnTo>
                  <a:pt x="5965902" y="1910668"/>
                </a:lnTo>
                <a:lnTo>
                  <a:pt x="5984762" y="1882441"/>
                </a:lnTo>
                <a:lnTo>
                  <a:pt x="5984762" y="42603"/>
                </a:lnTo>
                <a:lnTo>
                  <a:pt x="5956563" y="10497"/>
                </a:lnTo>
                <a:lnTo>
                  <a:pt x="5951693" y="9534"/>
                </a:lnTo>
                <a:lnTo>
                  <a:pt x="5975020" y="9534"/>
                </a:lnTo>
                <a:lnTo>
                  <a:pt x="5994298" y="47654"/>
                </a:lnTo>
                <a:lnTo>
                  <a:pt x="5994300" y="1877385"/>
                </a:lnTo>
                <a:lnTo>
                  <a:pt x="5993426" y="1886900"/>
                </a:lnTo>
                <a:lnTo>
                  <a:pt x="5990806" y="1895692"/>
                </a:lnTo>
                <a:lnTo>
                  <a:pt x="5986443" y="1903758"/>
                </a:lnTo>
                <a:lnTo>
                  <a:pt x="5980340" y="1911096"/>
                </a:lnTo>
                <a:lnTo>
                  <a:pt x="5975034" y="1915509"/>
                </a:lnTo>
                <a:close/>
              </a:path>
            </a:pathLst>
          </a:custGeom>
          <a:solidFill>
            <a:srgbClr val="000000">
              <a:alpha val="50199"/>
            </a:srgbClr>
          </a:solidFill>
        </p:spPr>
        <p:txBody>
          <a:bodyPr wrap="square" lIns="0" tIns="0" rIns="0" bIns="0" rtlCol="0"/>
          <a:lstStyle/>
          <a:p/>
        </p:txBody>
      </p:sp>
      <p:sp>
        <p:nvSpPr>
          <p:cNvPr id="8" name="object 8"/>
          <p:cNvSpPr/>
          <p:nvPr/>
        </p:nvSpPr>
        <p:spPr>
          <a:xfrm>
            <a:off x="857337" y="373368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9" name="object 9"/>
          <p:cNvSpPr/>
          <p:nvPr/>
        </p:nvSpPr>
        <p:spPr>
          <a:xfrm>
            <a:off x="781098" y="8503401"/>
            <a:ext cx="5994400" cy="1610360"/>
          </a:xfrm>
          <a:custGeom>
            <a:avLst/>
            <a:gdLst/>
            <a:ahLst/>
            <a:cxnLst/>
            <a:rect l="l" t="t" r="r" b="b"/>
            <a:pathLst>
              <a:path w="5994400" h="1610359">
                <a:moveTo>
                  <a:pt x="5994292" y="1609862"/>
                </a:moveTo>
                <a:lnTo>
                  <a:pt x="0" y="1609862"/>
                </a:lnTo>
                <a:lnTo>
                  <a:pt x="8" y="47549"/>
                </a:lnTo>
                <a:lnTo>
                  <a:pt x="21295" y="7856"/>
                </a:lnTo>
                <a:lnTo>
                  <a:pt x="47649" y="0"/>
                </a:lnTo>
                <a:lnTo>
                  <a:pt x="5946660" y="0"/>
                </a:lnTo>
                <a:lnTo>
                  <a:pt x="5986443" y="21296"/>
                </a:lnTo>
                <a:lnTo>
                  <a:pt x="5994292" y="47549"/>
                </a:lnTo>
                <a:lnTo>
                  <a:pt x="5994292" y="1609862"/>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8503401"/>
            <a:ext cx="5994400" cy="1610360"/>
          </a:xfrm>
          <a:custGeom>
            <a:avLst/>
            <a:gdLst/>
            <a:ahLst/>
            <a:cxnLst/>
            <a:rect l="l" t="t" r="r" b="b"/>
            <a:pathLst>
              <a:path w="5994400" h="1610359">
                <a:moveTo>
                  <a:pt x="9529" y="1609862"/>
                </a:moveTo>
                <a:lnTo>
                  <a:pt x="0" y="1609862"/>
                </a:lnTo>
                <a:lnTo>
                  <a:pt x="0" y="47640"/>
                </a:lnTo>
                <a:lnTo>
                  <a:pt x="21295" y="7856"/>
                </a:lnTo>
                <a:lnTo>
                  <a:pt x="47649" y="0"/>
                </a:lnTo>
                <a:lnTo>
                  <a:pt x="5946660" y="0"/>
                </a:lnTo>
                <a:lnTo>
                  <a:pt x="5956157" y="873"/>
                </a:lnTo>
                <a:lnTo>
                  <a:pt x="5964940" y="3493"/>
                </a:lnTo>
                <a:lnTo>
                  <a:pt x="5973003" y="7856"/>
                </a:lnTo>
                <a:lnTo>
                  <a:pt x="5975013" y="9528"/>
                </a:lnTo>
                <a:lnTo>
                  <a:pt x="42594" y="9528"/>
                </a:lnTo>
                <a:lnTo>
                  <a:pt x="37731" y="10491"/>
                </a:lnTo>
                <a:lnTo>
                  <a:pt x="10497" y="37727"/>
                </a:lnTo>
                <a:lnTo>
                  <a:pt x="9529" y="42588"/>
                </a:lnTo>
                <a:lnTo>
                  <a:pt x="9529" y="1609862"/>
                </a:lnTo>
                <a:close/>
              </a:path>
              <a:path w="5994400" h="1610359">
                <a:moveTo>
                  <a:pt x="5994300" y="1609862"/>
                </a:moveTo>
                <a:lnTo>
                  <a:pt x="5984762" y="1609862"/>
                </a:lnTo>
                <a:lnTo>
                  <a:pt x="5984762" y="42588"/>
                </a:lnTo>
                <a:lnTo>
                  <a:pt x="5983790" y="37727"/>
                </a:lnTo>
                <a:lnTo>
                  <a:pt x="5956563" y="10491"/>
                </a:lnTo>
                <a:lnTo>
                  <a:pt x="5951693" y="9528"/>
                </a:lnTo>
                <a:lnTo>
                  <a:pt x="5975013" y="9528"/>
                </a:lnTo>
                <a:lnTo>
                  <a:pt x="5994300" y="47640"/>
                </a:lnTo>
                <a:lnTo>
                  <a:pt x="5994300" y="1609862"/>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8708283"/>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1171823" y="1718119"/>
            <a:ext cx="38735" cy="38735"/>
          </a:xfrm>
          <a:custGeom>
            <a:avLst/>
            <a:gdLst/>
            <a:ahLst/>
            <a:cxnLst/>
            <a:rect l="l" t="t" r="r" b="b"/>
            <a:pathLst>
              <a:path w="38734" h="38735">
                <a:moveTo>
                  <a:pt x="21587" y="38119"/>
                </a:moveTo>
                <a:lnTo>
                  <a:pt x="16532" y="38119"/>
                </a:lnTo>
                <a:lnTo>
                  <a:pt x="14101" y="37635"/>
                </a:lnTo>
                <a:lnTo>
                  <a:pt x="0" y="21587"/>
                </a:lnTo>
                <a:lnTo>
                  <a:pt x="0" y="16532"/>
                </a:lnTo>
                <a:lnTo>
                  <a:pt x="16532" y="0"/>
                </a:lnTo>
                <a:lnTo>
                  <a:pt x="21587" y="0"/>
                </a:lnTo>
                <a:lnTo>
                  <a:pt x="38119" y="16532"/>
                </a:lnTo>
                <a:lnTo>
                  <a:pt x="38119" y="21587"/>
                </a:lnTo>
                <a:lnTo>
                  <a:pt x="21587" y="38119"/>
                </a:lnTo>
                <a:close/>
              </a:path>
            </a:pathLst>
          </a:custGeom>
          <a:solidFill>
            <a:srgbClr val="000000"/>
          </a:solidFill>
        </p:spPr>
        <p:txBody>
          <a:bodyPr wrap="square" lIns="0" tIns="0" rIns="0" bIns="0" rtlCol="0"/>
          <a:lstStyle/>
          <a:p/>
        </p:txBody>
      </p:sp>
      <p:sp>
        <p:nvSpPr>
          <p:cNvPr id="13" name="object 13"/>
          <p:cNvSpPr/>
          <p:nvPr/>
        </p:nvSpPr>
        <p:spPr>
          <a:xfrm>
            <a:off x="1171823" y="1870597"/>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4" name="object 14"/>
          <p:cNvSpPr/>
          <p:nvPr/>
        </p:nvSpPr>
        <p:spPr>
          <a:xfrm>
            <a:off x="1171823" y="2023075"/>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5" name="object 15"/>
          <p:cNvSpPr txBox="1"/>
          <p:nvPr/>
        </p:nvSpPr>
        <p:spPr>
          <a:xfrm>
            <a:off x="3733972" y="4793099"/>
            <a:ext cx="5461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endParaRPr sz="900">
              <a:latin typeface="Liberation Serif"/>
              <a:cs typeface="Liberation Serif"/>
            </a:endParaRPr>
          </a:p>
        </p:txBody>
      </p:sp>
      <p:sp>
        <p:nvSpPr>
          <p:cNvPr id="16" name="object 16"/>
          <p:cNvSpPr txBox="1"/>
          <p:nvPr/>
        </p:nvSpPr>
        <p:spPr>
          <a:xfrm>
            <a:off x="772121" y="914440"/>
            <a:ext cx="6012815" cy="3805554"/>
          </a:xfrm>
          <a:prstGeom prst="rect">
            <a:avLst/>
          </a:prstGeom>
        </p:spPr>
        <p:txBody>
          <a:bodyPr wrap="square" lIns="0" tIns="12700" rIns="0" bIns="0" rtlCol="0" vert="horz">
            <a:spAutoFit/>
          </a:bodyPr>
          <a:lstStyle/>
          <a:p>
            <a:pPr algn="just" lvl="1" marL="251460" indent="-238760">
              <a:lnSpc>
                <a:spcPct val="100000"/>
              </a:lnSpc>
              <a:spcBef>
                <a:spcPts val="100"/>
              </a:spcBef>
              <a:buSzPct val="92592"/>
              <a:buAutoNum type="arabicPeriod"/>
              <a:tabLst>
                <a:tab pos="252095" algn="l"/>
              </a:tabLst>
            </a:pPr>
            <a:r>
              <a:rPr dirty="0" sz="1350">
                <a:solidFill>
                  <a:srgbClr val="1279C2"/>
                </a:solidFill>
                <a:latin typeface="Liberation Sans"/>
                <a:cs typeface="Liberation Sans"/>
                <a:hlinkClick r:id="rId2"/>
              </a:rPr>
              <a:t>: THE </a:t>
            </a:r>
            <a:r>
              <a:rPr dirty="0" sz="1350" spc="-15">
                <a:solidFill>
                  <a:srgbClr val="1279C2"/>
                </a:solidFill>
                <a:latin typeface="Liberation Sans"/>
                <a:cs typeface="Liberation Sans"/>
                <a:hlinkClick r:id="rId2"/>
              </a:rPr>
              <a:t>TANGENT </a:t>
            </a:r>
            <a:r>
              <a:rPr dirty="0" sz="1350">
                <a:solidFill>
                  <a:srgbClr val="1279C2"/>
                </a:solidFill>
                <a:latin typeface="Liberation Sans"/>
                <a:cs typeface="Liberation Sans"/>
                <a:hlinkClick r:id="rId2"/>
              </a:rPr>
              <a:t>AND VELOCITY</a:t>
            </a:r>
            <a:r>
              <a:rPr dirty="0" sz="1350" spc="5">
                <a:solidFill>
                  <a:srgbClr val="1279C2"/>
                </a:solidFill>
                <a:latin typeface="Liberation Sans"/>
                <a:cs typeface="Liberation Sans"/>
                <a:hlinkClick r:id="rId2"/>
              </a:rPr>
              <a:t> </a:t>
            </a:r>
            <a:r>
              <a:rPr dirty="0" sz="1350">
                <a:solidFill>
                  <a:srgbClr val="1279C2"/>
                </a:solidFill>
                <a:latin typeface="Liberation Sans"/>
                <a:cs typeface="Liberation Sans"/>
                <a:hlinkClick r:id="rId2"/>
              </a:rPr>
              <a:t>PROBLEMS</a:t>
            </a:r>
            <a:endParaRPr sz="1350">
              <a:latin typeface="Liberation Sans"/>
              <a:cs typeface="Liberation Sans"/>
            </a:endParaRPr>
          </a:p>
          <a:p>
            <a:pPr marL="88900">
              <a:lnSpc>
                <a:spcPct val="100000"/>
              </a:lnSpc>
              <a:spcBef>
                <a:spcPts val="855"/>
              </a:spcBef>
            </a:pPr>
            <a:r>
              <a:rPr dirty="0" sz="1050" spc="5">
                <a:solidFill>
                  <a:srgbClr val="2E4E4E"/>
                </a:solidFill>
                <a:latin typeface="Liberation Sans"/>
                <a:cs typeface="Liberation Sans"/>
              </a:rPr>
              <a:t>Skills </a:t>
            </a:r>
            <a:r>
              <a:rPr dirty="0" sz="1050" spc="10">
                <a:solidFill>
                  <a:srgbClr val="2E4E4E"/>
                </a:solidFill>
                <a:latin typeface="Liberation Sans"/>
                <a:cs typeface="Liberation Sans"/>
              </a:rPr>
              <a:t>to</a:t>
            </a:r>
            <a:r>
              <a:rPr dirty="0" sz="1050">
                <a:solidFill>
                  <a:srgbClr val="2E4E4E"/>
                </a:solidFill>
                <a:latin typeface="Liberation Sans"/>
                <a:cs typeface="Liberation Sans"/>
              </a:rPr>
              <a:t> </a:t>
            </a:r>
            <a:r>
              <a:rPr dirty="0" sz="1050" spc="10">
                <a:solidFill>
                  <a:srgbClr val="2E4E4E"/>
                </a:solidFill>
                <a:latin typeface="Liberation Sans"/>
                <a:cs typeface="Liberation Sans"/>
              </a:rPr>
              <a:t>Develop</a:t>
            </a:r>
            <a:endParaRPr sz="1050">
              <a:latin typeface="Liberation Sans"/>
              <a:cs typeface="Liberation Sans"/>
            </a:endParaRPr>
          </a:p>
          <a:p>
            <a:pPr marL="88900">
              <a:lnSpc>
                <a:spcPct val="100000"/>
              </a:lnSpc>
              <a:spcBef>
                <a:spcPts val="540"/>
              </a:spcBef>
            </a:pPr>
            <a:r>
              <a:rPr dirty="0" sz="900">
                <a:latin typeface="Liberation Serif"/>
                <a:cs typeface="Liberation Serif"/>
              </a:rPr>
              <a:t>In this section, we strive to understand the ideas generated by the following important</a:t>
            </a:r>
            <a:r>
              <a:rPr dirty="0" sz="900" spc="-25">
                <a:latin typeface="Liberation Serif"/>
                <a:cs typeface="Liberation Serif"/>
              </a:rPr>
              <a:t> </a:t>
            </a:r>
            <a:r>
              <a:rPr dirty="0" sz="900">
                <a:latin typeface="Liberation Serif"/>
                <a:cs typeface="Liberation Serif"/>
              </a:rPr>
              <a:t>questions:</a:t>
            </a:r>
            <a:endParaRPr sz="900">
              <a:latin typeface="Liberation Serif"/>
              <a:cs typeface="Liberation Serif"/>
            </a:endParaRPr>
          </a:p>
          <a:p>
            <a:pPr marL="534670">
              <a:lnSpc>
                <a:spcPct val="100000"/>
              </a:lnSpc>
              <a:spcBef>
                <a:spcPts val="345"/>
              </a:spcBef>
            </a:pPr>
            <a:r>
              <a:rPr dirty="0" sz="900">
                <a:latin typeface="Liberation Serif"/>
                <a:cs typeface="Liberation Serif"/>
              </a:rPr>
              <a:t>How is the average velocity of a moving object connected to the values of its position</a:t>
            </a:r>
            <a:r>
              <a:rPr dirty="0" sz="900" spc="-30">
                <a:latin typeface="Liberation Serif"/>
                <a:cs typeface="Liberation Serif"/>
              </a:rPr>
              <a:t> </a:t>
            </a:r>
            <a:r>
              <a:rPr dirty="0" sz="900">
                <a:latin typeface="Liberation Serif"/>
                <a:cs typeface="Liberation Serif"/>
              </a:rPr>
              <a:t>function?</a:t>
            </a:r>
            <a:endParaRPr sz="900">
              <a:latin typeface="Liberation Serif"/>
              <a:cs typeface="Liberation Serif"/>
            </a:endParaRPr>
          </a:p>
          <a:p>
            <a:pPr marL="534670" marR="106045">
              <a:lnSpc>
                <a:spcPct val="111200"/>
              </a:lnSpc>
            </a:pPr>
            <a:r>
              <a:rPr dirty="0" sz="900">
                <a:latin typeface="Liberation Serif"/>
                <a:cs typeface="Liberation Serif"/>
              </a:rPr>
              <a:t>How do we interpret the average velocity of an object geometrically with regard to the graph of its position</a:t>
            </a:r>
            <a:r>
              <a:rPr dirty="0" sz="900" spc="-100">
                <a:latin typeface="Liberation Serif"/>
                <a:cs typeface="Liberation Serif"/>
              </a:rPr>
              <a:t> </a:t>
            </a:r>
            <a:r>
              <a:rPr dirty="0" sz="900">
                <a:latin typeface="Liberation Serif"/>
                <a:cs typeface="Liberation Serif"/>
              </a:rPr>
              <a:t>function?  How is the notion of instantaneous velocity connected to average</a:t>
            </a:r>
            <a:r>
              <a:rPr dirty="0" sz="900" spc="-15">
                <a:latin typeface="Liberation Serif"/>
                <a:cs typeface="Liberation Serif"/>
              </a:rPr>
              <a:t> </a:t>
            </a:r>
            <a:r>
              <a:rPr dirty="0" sz="900">
                <a:latin typeface="Liberation Serif"/>
                <a:cs typeface="Liberation Serif"/>
              </a:rPr>
              <a:t>velocity?</a:t>
            </a:r>
            <a:endParaRPr sz="900">
              <a:latin typeface="Liberation Serif"/>
              <a:cs typeface="Liberation Serif"/>
            </a:endParaRPr>
          </a:p>
          <a:p>
            <a:pPr>
              <a:lnSpc>
                <a:spcPct val="100000"/>
              </a:lnSpc>
              <a:spcBef>
                <a:spcPts val="40"/>
              </a:spcBef>
            </a:pPr>
            <a:endParaRPr sz="750">
              <a:latin typeface="Times New Roman"/>
              <a:cs typeface="Times New Roman"/>
            </a:endParaRPr>
          </a:p>
          <a:p>
            <a:pPr algn="just" marL="12700" marR="5080">
              <a:lnSpc>
                <a:spcPct val="111200"/>
              </a:lnSpc>
            </a:pPr>
            <a:r>
              <a:rPr dirty="0" sz="900">
                <a:latin typeface="Liberation Serif"/>
                <a:cs typeface="Liberation Serif"/>
              </a:rPr>
              <a:t>Calculus can be viewed broadly as the study of change. A natural and important question to ask about any changing quantity is  “how fast is the quantity changing?” It turns out that in order to make the answer to this question precise, substantial mathematics  is</a:t>
            </a:r>
            <a:r>
              <a:rPr dirty="0" sz="900" spc="-5">
                <a:latin typeface="Liberation Serif"/>
                <a:cs typeface="Liberation Serif"/>
              </a:rPr>
              <a:t> </a:t>
            </a:r>
            <a:r>
              <a:rPr dirty="0" sz="900">
                <a:latin typeface="Liberation Serif"/>
                <a:cs typeface="Liberation Serif"/>
              </a:rPr>
              <a:t>required.</a:t>
            </a:r>
            <a:endParaRPr sz="900">
              <a:latin typeface="Liberation Serif"/>
              <a:cs typeface="Liberation Serif"/>
            </a:endParaRPr>
          </a:p>
          <a:p>
            <a:pPr algn="just" marL="12700" marR="5080">
              <a:lnSpc>
                <a:spcPct val="111200"/>
              </a:lnSpc>
              <a:spcBef>
                <a:spcPts val="300"/>
              </a:spcBef>
            </a:pPr>
            <a:r>
              <a:rPr dirty="0" sz="900" spc="-40">
                <a:latin typeface="Liberation Serif"/>
                <a:cs typeface="Liberation Serif"/>
              </a:rPr>
              <a:t>We </a:t>
            </a:r>
            <a:r>
              <a:rPr dirty="0" sz="900">
                <a:latin typeface="Liberation Serif"/>
                <a:cs typeface="Liberation Serif"/>
              </a:rPr>
              <a:t>begin with a familiar problem: a ball being tossed straight up in the air from an initial height. From this elementary scenario,  we will ask questions about how the ball is moving. These questions will lead us to begin investigating ideas that will be central  throughout our study of </a:t>
            </a:r>
            <a:r>
              <a:rPr dirty="0" sz="900" spc="-5">
                <a:latin typeface="Liberation Serif"/>
                <a:cs typeface="Liberation Serif"/>
              </a:rPr>
              <a:t>differential </a:t>
            </a:r>
            <a:r>
              <a:rPr dirty="0" sz="900">
                <a:latin typeface="Liberation Serif"/>
                <a:cs typeface="Liberation Serif"/>
              </a:rPr>
              <a:t>calculus and that have wide-ranging consequences. In a great deal of our thinking about  calculus, we will be well-served by remembering this first example and asking ourselves how the various (sometimes abstract)  ideas we are considering are related to the simple act of tossing a ball straight up in the</a:t>
            </a:r>
            <a:r>
              <a:rPr dirty="0" sz="900" spc="-20">
                <a:latin typeface="Liberation Serif"/>
                <a:cs typeface="Liberation Serif"/>
              </a:rPr>
              <a:t> </a:t>
            </a:r>
            <a:r>
              <a:rPr dirty="0" sz="900" spc="-15">
                <a:latin typeface="Liberation Serif"/>
                <a:cs typeface="Liberation Serif"/>
              </a:rPr>
              <a:t>air.</a:t>
            </a:r>
            <a:endParaRPr sz="900">
              <a:latin typeface="Liberation Serif"/>
              <a:cs typeface="Liberation Serif"/>
            </a:endParaRPr>
          </a:p>
          <a:p>
            <a:pPr marL="88900">
              <a:lnSpc>
                <a:spcPct val="100000"/>
              </a:lnSpc>
              <a:spcBef>
                <a:spcPts val="545"/>
              </a:spcBef>
            </a:pPr>
            <a:r>
              <a:rPr dirty="0" sz="1050" spc="10">
                <a:solidFill>
                  <a:srgbClr val="2E4E4E"/>
                </a:solidFill>
                <a:latin typeface="Liberation Sans"/>
                <a:cs typeface="Liberation Sans"/>
              </a:rPr>
              <a:t>Preview </a:t>
            </a:r>
            <a:r>
              <a:rPr dirty="0" sz="1050" spc="5">
                <a:solidFill>
                  <a:srgbClr val="2E4E4E"/>
                </a:solidFill>
                <a:latin typeface="Liberation Sans"/>
                <a:cs typeface="Liberation Sans"/>
              </a:rPr>
              <a:t>Activity</a:t>
            </a:r>
            <a:r>
              <a:rPr dirty="0" sz="1050" spc="-5">
                <a:solidFill>
                  <a:srgbClr val="2E4E4E"/>
                </a:solidFill>
                <a:latin typeface="Liberation Sans"/>
                <a:cs typeface="Liberation Sans"/>
              </a:rPr>
              <a:t> </a:t>
            </a:r>
            <a:r>
              <a:rPr dirty="0" sz="1150" spc="-25">
                <a:solidFill>
                  <a:srgbClr val="2E4E4E"/>
                </a:solidFill>
                <a:latin typeface="Arial"/>
                <a:cs typeface="Arial"/>
              </a:rPr>
              <a:t>2.1.1</a:t>
            </a:r>
            <a:r>
              <a:rPr dirty="0" sz="1050" spc="-25">
                <a:solidFill>
                  <a:srgbClr val="2E4E4E"/>
                </a:solidFill>
                <a:latin typeface="Liberation Sans"/>
                <a:cs typeface="Liberation Sans"/>
              </a:rPr>
              <a:t>:</a:t>
            </a:r>
            <a:endParaRPr sz="1050">
              <a:latin typeface="Liberation Sans"/>
              <a:cs typeface="Liberation Sans"/>
            </a:endParaRPr>
          </a:p>
          <a:p>
            <a:pPr marL="88900">
              <a:lnSpc>
                <a:spcPct val="100000"/>
              </a:lnSpc>
              <a:spcBef>
                <a:spcPts val="420"/>
              </a:spcBef>
            </a:pPr>
            <a:r>
              <a:rPr dirty="0" sz="900">
                <a:latin typeface="Liberation Serif"/>
                <a:cs typeface="Liberation Serif"/>
              </a:rPr>
              <a:t>Suppose</a:t>
            </a:r>
            <a:r>
              <a:rPr dirty="0" sz="900" spc="-5">
                <a:latin typeface="Liberation Serif"/>
                <a:cs typeface="Liberation Serif"/>
              </a:rPr>
              <a:t> </a:t>
            </a:r>
            <a:r>
              <a:rPr dirty="0" sz="900">
                <a:latin typeface="Liberation Serif"/>
                <a:cs typeface="Liberation Serif"/>
              </a:rPr>
              <a:t>that the height</a:t>
            </a:r>
            <a:r>
              <a:rPr dirty="0" sz="900" spc="-5">
                <a:latin typeface="Liberation Serif"/>
                <a:cs typeface="Liberation Serif"/>
              </a:rPr>
              <a:t> </a:t>
            </a:r>
            <a:r>
              <a:rPr dirty="0" sz="900">
                <a:latin typeface="Liberation Serif"/>
                <a:cs typeface="Liberation Serif"/>
              </a:rPr>
              <a:t>s of a ball</a:t>
            </a:r>
            <a:r>
              <a:rPr dirty="0" sz="900" spc="-5">
                <a:latin typeface="Liberation Serif"/>
                <a:cs typeface="Liberation Serif"/>
              </a:rPr>
              <a:t> </a:t>
            </a:r>
            <a:r>
              <a:rPr dirty="0" sz="900">
                <a:latin typeface="Liberation Serif"/>
                <a:cs typeface="Liberation Serif"/>
              </a:rPr>
              <a:t>(in feet) at time</a:t>
            </a:r>
            <a:r>
              <a:rPr dirty="0" sz="900" spc="-5">
                <a:latin typeface="Liberation Serif"/>
                <a:cs typeface="Liberation Serif"/>
              </a:rPr>
              <a:t> </a:t>
            </a:r>
            <a:r>
              <a:rPr dirty="0" sz="900">
                <a:latin typeface="Liberation Serif"/>
                <a:cs typeface="Liberation Serif"/>
              </a:rPr>
              <a:t>t (in seconds) is</a:t>
            </a:r>
            <a:r>
              <a:rPr dirty="0" sz="900" spc="-5">
                <a:latin typeface="Liberation Serif"/>
                <a:cs typeface="Liberation Serif"/>
              </a:rPr>
              <a:t> </a:t>
            </a:r>
            <a:r>
              <a:rPr dirty="0" sz="900">
                <a:latin typeface="Liberation Serif"/>
                <a:cs typeface="Liberation Serif"/>
              </a:rPr>
              <a:t>given by the formula</a:t>
            </a:r>
            <a:r>
              <a:rPr dirty="0" sz="900" spc="-5">
                <a:latin typeface="Liberation Serif"/>
                <a:cs typeface="Liberation Serif"/>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5">
                <a:latin typeface="Arial"/>
                <a:cs typeface="Arial"/>
              </a:rPr>
              <a:t> </a:t>
            </a:r>
            <a:r>
              <a:rPr dirty="0" sz="1000" spc="185">
                <a:latin typeface="Arial"/>
                <a:cs typeface="Arial"/>
              </a:rPr>
              <a:t>=</a:t>
            </a:r>
            <a:r>
              <a:rPr dirty="0" sz="1000" spc="-75">
                <a:latin typeface="Arial"/>
                <a:cs typeface="Arial"/>
              </a:rPr>
              <a:t> </a:t>
            </a:r>
            <a:r>
              <a:rPr dirty="0" sz="1000" spc="-50">
                <a:latin typeface="Arial"/>
                <a:cs typeface="Arial"/>
              </a:rPr>
              <a:t>64</a:t>
            </a:r>
            <a:r>
              <a:rPr dirty="0" sz="1000" spc="-100">
                <a:latin typeface="Arial"/>
                <a:cs typeface="Arial"/>
              </a:rPr>
              <a:t> </a:t>
            </a:r>
            <a:r>
              <a:rPr dirty="0" sz="1000" spc="185">
                <a:latin typeface="Arial"/>
                <a:cs typeface="Arial"/>
              </a:rPr>
              <a:t>−</a:t>
            </a:r>
            <a:r>
              <a:rPr dirty="0" sz="1000" spc="-155">
                <a:latin typeface="Arial"/>
                <a:cs typeface="Arial"/>
              </a:rPr>
              <a:t> </a:t>
            </a:r>
            <a:r>
              <a:rPr dirty="0" sz="1000" spc="20">
                <a:latin typeface="Arial"/>
                <a:cs typeface="Arial"/>
              </a:rPr>
              <a:t>16(</a:t>
            </a:r>
            <a:r>
              <a:rPr dirty="0" sz="900" spc="20" i="1">
                <a:latin typeface="Arial"/>
                <a:cs typeface="Arial"/>
              </a:rPr>
              <a:t>t</a:t>
            </a:r>
            <a:r>
              <a:rPr dirty="0" sz="900" spc="-85"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a:t>
            </a:r>
            <a:r>
              <a:rPr dirty="0" baseline="31746" sz="1050" spc="-15">
                <a:latin typeface="Arial"/>
                <a:cs typeface="Arial"/>
              </a:rPr>
              <a:t>2</a:t>
            </a:r>
            <a:r>
              <a:rPr dirty="0" baseline="31746" sz="1050" spc="-7">
                <a:latin typeface="Arial"/>
                <a:cs typeface="Arial"/>
              </a:rPr>
              <a:t> </a:t>
            </a:r>
            <a:r>
              <a:rPr dirty="0" sz="900">
                <a:latin typeface="Liberation Serif"/>
                <a:cs typeface="Liberation Serif"/>
              </a:rPr>
              <a:t>.</a:t>
            </a:r>
            <a:endParaRPr sz="900">
              <a:latin typeface="Liberation Serif"/>
              <a:cs typeface="Liberation Serif"/>
            </a:endParaRPr>
          </a:p>
          <a:p>
            <a:pPr algn="just" lvl="2" marL="534670" marR="84455" indent="-106680">
              <a:lnSpc>
                <a:spcPct val="109800"/>
              </a:lnSpc>
              <a:spcBef>
                <a:spcPts val="110"/>
              </a:spcBef>
              <a:buAutoNum type="alphaLcPeriod"/>
              <a:tabLst>
                <a:tab pos="535305" algn="l"/>
              </a:tabLst>
            </a:pPr>
            <a:r>
              <a:rPr dirty="0" sz="900">
                <a:latin typeface="Liberation Serif"/>
                <a:cs typeface="Liberation Serif"/>
              </a:rPr>
              <a:t>Construct an accurate graph of </a:t>
            </a:r>
            <a:r>
              <a:rPr dirty="0" sz="900" spc="35" i="1">
                <a:latin typeface="Arial"/>
                <a:cs typeface="Arial"/>
              </a:rPr>
              <a:t>y </a:t>
            </a:r>
            <a:r>
              <a:rPr dirty="0" sz="1000" spc="185">
                <a:latin typeface="Arial"/>
                <a:cs typeface="Arial"/>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 </a:t>
            </a:r>
            <a:r>
              <a:rPr dirty="0" sz="900">
                <a:latin typeface="Liberation Serif"/>
                <a:cs typeface="Liberation Serif"/>
              </a:rPr>
              <a:t>on the time interval </a:t>
            </a:r>
            <a:r>
              <a:rPr dirty="0" sz="1000" spc="-65">
                <a:latin typeface="Arial"/>
                <a:cs typeface="Arial"/>
              </a:rPr>
              <a:t>0 </a:t>
            </a:r>
            <a:r>
              <a:rPr dirty="0" sz="1000" spc="220">
                <a:latin typeface="Arial"/>
                <a:cs typeface="Arial"/>
              </a:rPr>
              <a:t>≤ </a:t>
            </a:r>
            <a:r>
              <a:rPr dirty="0" sz="900" spc="105" i="1">
                <a:latin typeface="Arial"/>
                <a:cs typeface="Arial"/>
              </a:rPr>
              <a:t>t </a:t>
            </a:r>
            <a:r>
              <a:rPr dirty="0" sz="1000" spc="220">
                <a:latin typeface="Arial"/>
                <a:cs typeface="Arial"/>
              </a:rPr>
              <a:t>≤ </a:t>
            </a:r>
            <a:r>
              <a:rPr dirty="0" sz="1000" spc="-65">
                <a:latin typeface="Arial"/>
                <a:cs typeface="Arial"/>
              </a:rPr>
              <a:t>3 </a:t>
            </a:r>
            <a:r>
              <a:rPr dirty="0" sz="900">
                <a:latin typeface="Liberation Serif"/>
                <a:cs typeface="Liberation Serif"/>
              </a:rPr>
              <a:t>. Label at least six distinct points on the  graph, including the three points that correspond to when the ball was released, when the ball reaches its highest  point, and when the ball</a:t>
            </a:r>
            <a:r>
              <a:rPr dirty="0" sz="900" spc="-5">
                <a:latin typeface="Liberation Serif"/>
                <a:cs typeface="Liberation Serif"/>
              </a:rPr>
              <a:t> </a:t>
            </a:r>
            <a:r>
              <a:rPr dirty="0" sz="900">
                <a:latin typeface="Liberation Serif"/>
                <a:cs typeface="Liberation Serif"/>
              </a:rPr>
              <a:t>lands.</a:t>
            </a:r>
            <a:endParaRPr sz="900">
              <a:latin typeface="Liberation Serif"/>
              <a:cs typeface="Liberation Serif"/>
            </a:endParaRPr>
          </a:p>
          <a:p>
            <a:pPr lvl="2" marL="534670" indent="-116205">
              <a:lnSpc>
                <a:spcPct val="100000"/>
              </a:lnSpc>
              <a:spcBef>
                <a:spcPts val="20"/>
              </a:spcBef>
              <a:buAutoNum type="alphaLcPeriod"/>
              <a:tabLst>
                <a:tab pos="535305" algn="l"/>
              </a:tabLst>
            </a:pPr>
            <a:r>
              <a:rPr dirty="0" sz="900">
                <a:latin typeface="Liberation Serif"/>
                <a:cs typeface="Liberation Serif"/>
              </a:rPr>
              <a:t>In</a:t>
            </a:r>
            <a:r>
              <a:rPr dirty="0" sz="900" spc="185">
                <a:latin typeface="Liberation Serif"/>
                <a:cs typeface="Liberation Serif"/>
              </a:rPr>
              <a:t> </a:t>
            </a:r>
            <a:r>
              <a:rPr dirty="0" sz="900">
                <a:latin typeface="Liberation Serif"/>
                <a:cs typeface="Liberation Serif"/>
              </a:rPr>
              <a:t>everyday</a:t>
            </a:r>
            <a:r>
              <a:rPr dirty="0" sz="900" spc="185">
                <a:latin typeface="Liberation Serif"/>
                <a:cs typeface="Liberation Serif"/>
              </a:rPr>
              <a:t> </a:t>
            </a:r>
            <a:r>
              <a:rPr dirty="0" sz="900">
                <a:latin typeface="Liberation Serif"/>
                <a:cs typeface="Liberation Serif"/>
              </a:rPr>
              <a:t>language,</a:t>
            </a:r>
            <a:r>
              <a:rPr dirty="0" sz="900" spc="185">
                <a:latin typeface="Liberation Serif"/>
                <a:cs typeface="Liberation Serif"/>
              </a:rPr>
              <a:t> </a:t>
            </a:r>
            <a:r>
              <a:rPr dirty="0" sz="900">
                <a:latin typeface="Liberation Serif"/>
                <a:cs typeface="Liberation Serif"/>
              </a:rPr>
              <a:t>describe</a:t>
            </a:r>
            <a:r>
              <a:rPr dirty="0" sz="900" spc="185">
                <a:latin typeface="Liberation Serif"/>
                <a:cs typeface="Liberation Serif"/>
              </a:rPr>
              <a:t> </a:t>
            </a:r>
            <a:r>
              <a:rPr dirty="0" sz="900">
                <a:latin typeface="Liberation Serif"/>
                <a:cs typeface="Liberation Serif"/>
              </a:rPr>
              <a:t>the</a:t>
            </a:r>
            <a:r>
              <a:rPr dirty="0" sz="900" spc="190">
                <a:latin typeface="Liberation Serif"/>
                <a:cs typeface="Liberation Serif"/>
              </a:rPr>
              <a:t> </a:t>
            </a:r>
            <a:r>
              <a:rPr dirty="0" sz="900">
                <a:latin typeface="Liberation Serif"/>
                <a:cs typeface="Liberation Serif"/>
              </a:rPr>
              <a:t>behavior</a:t>
            </a:r>
            <a:r>
              <a:rPr dirty="0" sz="900" spc="185">
                <a:latin typeface="Liberation Serif"/>
                <a:cs typeface="Liberation Serif"/>
              </a:rPr>
              <a:t> </a:t>
            </a:r>
            <a:r>
              <a:rPr dirty="0" sz="900">
                <a:latin typeface="Liberation Serif"/>
                <a:cs typeface="Liberation Serif"/>
              </a:rPr>
              <a:t>of</a:t>
            </a:r>
            <a:r>
              <a:rPr dirty="0" sz="900" spc="185">
                <a:latin typeface="Liberation Serif"/>
                <a:cs typeface="Liberation Serif"/>
              </a:rPr>
              <a:t> </a:t>
            </a:r>
            <a:r>
              <a:rPr dirty="0" sz="900">
                <a:latin typeface="Liberation Serif"/>
                <a:cs typeface="Liberation Serif"/>
              </a:rPr>
              <a:t>the</a:t>
            </a:r>
            <a:r>
              <a:rPr dirty="0" sz="900" spc="185">
                <a:latin typeface="Liberation Serif"/>
                <a:cs typeface="Liberation Serif"/>
              </a:rPr>
              <a:t> </a:t>
            </a:r>
            <a:r>
              <a:rPr dirty="0" sz="900">
                <a:latin typeface="Liberation Serif"/>
                <a:cs typeface="Liberation Serif"/>
              </a:rPr>
              <a:t>ball</a:t>
            </a:r>
            <a:r>
              <a:rPr dirty="0" sz="900" spc="190">
                <a:latin typeface="Liberation Serif"/>
                <a:cs typeface="Liberation Serif"/>
              </a:rPr>
              <a:t> </a:t>
            </a:r>
            <a:r>
              <a:rPr dirty="0" sz="900">
                <a:latin typeface="Liberation Serif"/>
                <a:cs typeface="Liberation Serif"/>
              </a:rPr>
              <a:t>on</a:t>
            </a:r>
            <a:r>
              <a:rPr dirty="0" sz="900" spc="185">
                <a:latin typeface="Liberation Serif"/>
                <a:cs typeface="Liberation Serif"/>
              </a:rPr>
              <a:t> </a:t>
            </a:r>
            <a:r>
              <a:rPr dirty="0" sz="900">
                <a:latin typeface="Liberation Serif"/>
                <a:cs typeface="Liberation Serif"/>
              </a:rPr>
              <a:t>the</a:t>
            </a:r>
            <a:r>
              <a:rPr dirty="0" sz="900" spc="185">
                <a:latin typeface="Liberation Serif"/>
                <a:cs typeface="Liberation Serif"/>
              </a:rPr>
              <a:t> </a:t>
            </a:r>
            <a:r>
              <a:rPr dirty="0" sz="900">
                <a:latin typeface="Liberation Serif"/>
                <a:cs typeface="Liberation Serif"/>
              </a:rPr>
              <a:t>time</a:t>
            </a:r>
            <a:r>
              <a:rPr dirty="0" sz="900" spc="185">
                <a:latin typeface="Liberation Serif"/>
                <a:cs typeface="Liberation Serif"/>
              </a:rPr>
              <a:t> </a:t>
            </a:r>
            <a:r>
              <a:rPr dirty="0" sz="900">
                <a:latin typeface="Liberation Serif"/>
                <a:cs typeface="Liberation Serif"/>
              </a:rPr>
              <a:t>interval</a:t>
            </a:r>
            <a:r>
              <a:rPr dirty="0" sz="900" spc="190">
                <a:latin typeface="Liberation Serif"/>
                <a:cs typeface="Liberation Serif"/>
              </a:rPr>
              <a:t> </a:t>
            </a:r>
            <a:r>
              <a:rPr dirty="0" sz="1000" spc="-65">
                <a:latin typeface="Arial"/>
                <a:cs typeface="Arial"/>
              </a:rPr>
              <a:t>0</a:t>
            </a:r>
            <a:r>
              <a:rPr dirty="0" sz="1000" spc="-30">
                <a:latin typeface="Arial"/>
                <a:cs typeface="Arial"/>
              </a:rPr>
              <a:t> </a:t>
            </a:r>
            <a:r>
              <a:rPr dirty="0" sz="1000" spc="185">
                <a:latin typeface="Arial"/>
                <a:cs typeface="Arial"/>
              </a:rPr>
              <a:t>&lt;</a:t>
            </a:r>
            <a:r>
              <a:rPr dirty="0" sz="1000" spc="-75">
                <a:latin typeface="Arial"/>
                <a:cs typeface="Arial"/>
              </a:rPr>
              <a:t> </a:t>
            </a:r>
            <a:r>
              <a:rPr dirty="0" sz="900" spc="105" i="1">
                <a:latin typeface="Arial"/>
                <a:cs typeface="Arial"/>
              </a:rPr>
              <a:t>t</a:t>
            </a:r>
            <a:r>
              <a:rPr dirty="0" sz="900" spc="-15" i="1">
                <a:latin typeface="Arial"/>
                <a:cs typeface="Arial"/>
              </a:rPr>
              <a:t> </a:t>
            </a:r>
            <a:r>
              <a:rPr dirty="0" sz="1000" spc="185">
                <a:latin typeface="Arial"/>
                <a:cs typeface="Arial"/>
              </a:rPr>
              <a:t>&lt;</a:t>
            </a:r>
            <a:r>
              <a:rPr dirty="0" sz="1000" spc="-75">
                <a:latin typeface="Arial"/>
                <a:cs typeface="Arial"/>
              </a:rPr>
              <a:t> </a:t>
            </a:r>
            <a:r>
              <a:rPr dirty="0" sz="1000" spc="-65">
                <a:latin typeface="Arial"/>
                <a:cs typeface="Arial"/>
              </a:rPr>
              <a:t>1</a:t>
            </a:r>
            <a:r>
              <a:rPr dirty="0" sz="1000" spc="-10">
                <a:latin typeface="Arial"/>
                <a:cs typeface="Arial"/>
              </a:rPr>
              <a:t> </a:t>
            </a:r>
            <a:r>
              <a:rPr dirty="0" sz="900">
                <a:latin typeface="Liberation Serif"/>
                <a:cs typeface="Liberation Serif"/>
              </a:rPr>
              <a:t>and</a:t>
            </a:r>
            <a:r>
              <a:rPr dirty="0" sz="900" spc="10">
                <a:latin typeface="Liberation Serif"/>
                <a:cs typeface="Liberation Serif"/>
              </a:rPr>
              <a:t> </a:t>
            </a:r>
            <a:r>
              <a:rPr dirty="0" sz="900">
                <a:latin typeface="Liberation Serif"/>
                <a:cs typeface="Liberation Serif"/>
              </a:rPr>
              <a:t>on</a:t>
            </a:r>
            <a:r>
              <a:rPr dirty="0" sz="900" spc="10">
                <a:latin typeface="Liberation Serif"/>
                <a:cs typeface="Liberation Serif"/>
              </a:rPr>
              <a:t> </a:t>
            </a:r>
            <a:r>
              <a:rPr dirty="0" sz="900">
                <a:latin typeface="Liberation Serif"/>
                <a:cs typeface="Liberation Serif"/>
              </a:rPr>
              <a:t>time</a:t>
            </a:r>
            <a:r>
              <a:rPr dirty="0" sz="900" spc="10">
                <a:latin typeface="Liberation Serif"/>
                <a:cs typeface="Liberation Serif"/>
              </a:rPr>
              <a:t> </a:t>
            </a:r>
            <a:r>
              <a:rPr dirty="0" sz="900">
                <a:latin typeface="Liberation Serif"/>
                <a:cs typeface="Liberation Serif"/>
              </a:rPr>
              <a:t>interval</a:t>
            </a:r>
            <a:endParaRPr sz="900">
              <a:latin typeface="Liberation Serif"/>
              <a:cs typeface="Liberation Serif"/>
            </a:endParaRPr>
          </a:p>
          <a:p>
            <a:pPr marL="534670">
              <a:lnSpc>
                <a:spcPct val="100000"/>
              </a:lnSpc>
            </a:pPr>
            <a:r>
              <a:rPr dirty="0" sz="1000" spc="-65">
                <a:latin typeface="Arial"/>
                <a:cs typeface="Arial"/>
              </a:rPr>
              <a:t>1</a:t>
            </a:r>
            <a:r>
              <a:rPr dirty="0" sz="1000" spc="-30">
                <a:latin typeface="Arial"/>
                <a:cs typeface="Arial"/>
              </a:rPr>
              <a:t> </a:t>
            </a:r>
            <a:r>
              <a:rPr dirty="0" sz="1000" spc="185">
                <a:latin typeface="Arial"/>
                <a:cs typeface="Arial"/>
              </a:rPr>
              <a:t>&lt;</a:t>
            </a:r>
            <a:r>
              <a:rPr dirty="0" sz="1000" spc="-75">
                <a:latin typeface="Arial"/>
                <a:cs typeface="Arial"/>
              </a:rPr>
              <a:t> </a:t>
            </a:r>
            <a:r>
              <a:rPr dirty="0" sz="900" spc="105" i="1">
                <a:latin typeface="Arial"/>
                <a:cs typeface="Arial"/>
              </a:rPr>
              <a:t>t</a:t>
            </a:r>
            <a:r>
              <a:rPr dirty="0" sz="900" spc="-10" i="1">
                <a:latin typeface="Arial"/>
                <a:cs typeface="Arial"/>
              </a:rPr>
              <a:t> </a:t>
            </a:r>
            <a:r>
              <a:rPr dirty="0" sz="1000" spc="185">
                <a:latin typeface="Arial"/>
                <a:cs typeface="Arial"/>
              </a:rPr>
              <a:t>&lt;</a:t>
            </a:r>
            <a:r>
              <a:rPr dirty="0" sz="1000" spc="-75">
                <a:latin typeface="Arial"/>
                <a:cs typeface="Arial"/>
              </a:rPr>
              <a:t> </a:t>
            </a:r>
            <a:r>
              <a:rPr dirty="0" sz="1000" spc="-65">
                <a:latin typeface="Arial"/>
                <a:cs typeface="Arial"/>
              </a:rPr>
              <a:t>3</a:t>
            </a:r>
            <a:r>
              <a:rPr dirty="0" sz="1000" spc="-45">
                <a:latin typeface="Arial"/>
                <a:cs typeface="Arial"/>
              </a:rPr>
              <a:t> </a:t>
            </a:r>
            <a:r>
              <a:rPr dirty="0" sz="900">
                <a:latin typeface="Liberation Serif"/>
                <a:cs typeface="Liberation Serif"/>
              </a:rPr>
              <a:t>. What occurs at</a:t>
            </a:r>
            <a:r>
              <a:rPr dirty="0" sz="900" spc="-5">
                <a:latin typeface="Liberation Serif"/>
                <a:cs typeface="Liberation Serif"/>
              </a:rPr>
              <a:t> </a:t>
            </a:r>
            <a:r>
              <a:rPr dirty="0" sz="900">
                <a:latin typeface="Liberation Serif"/>
                <a:cs typeface="Liberation Serif"/>
              </a:rPr>
              <a:t>the instant</a:t>
            </a:r>
            <a:r>
              <a:rPr dirty="0" sz="900" spc="-5">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75">
                <a:latin typeface="Arial"/>
                <a:cs typeface="Arial"/>
              </a:rPr>
              <a:t> </a:t>
            </a:r>
            <a:r>
              <a:rPr dirty="0" sz="1000" spc="-65">
                <a:latin typeface="Arial"/>
                <a:cs typeface="Arial"/>
              </a:rPr>
              <a:t>1</a:t>
            </a:r>
            <a:r>
              <a:rPr dirty="0" sz="1000" spc="-130">
                <a:latin typeface="Arial"/>
                <a:cs typeface="Arial"/>
              </a:rPr>
              <a:t> </a:t>
            </a:r>
            <a:r>
              <a:rPr dirty="0" sz="900">
                <a:latin typeface="Liberation Serif"/>
                <a:cs typeface="Liberation Serif"/>
              </a:rPr>
              <a:t>?</a:t>
            </a:r>
            <a:endParaRPr sz="900">
              <a:latin typeface="Liberation Serif"/>
              <a:cs typeface="Liberation Serif"/>
            </a:endParaRPr>
          </a:p>
        </p:txBody>
      </p:sp>
      <p:sp>
        <p:nvSpPr>
          <p:cNvPr id="17" name="object 17"/>
          <p:cNvSpPr txBox="1"/>
          <p:nvPr/>
        </p:nvSpPr>
        <p:spPr>
          <a:xfrm>
            <a:off x="1187713" y="4781663"/>
            <a:ext cx="1796414" cy="17653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 </a:t>
            </a:r>
            <a:r>
              <a:rPr dirty="0" sz="900">
                <a:latin typeface="Liberation Serif"/>
                <a:cs typeface="Liberation Serif"/>
              </a:rPr>
              <a:t>Consider the expression </a:t>
            </a:r>
            <a:r>
              <a:rPr dirty="0" sz="900" spc="15" i="1">
                <a:latin typeface="Arial"/>
                <a:cs typeface="Arial"/>
              </a:rPr>
              <a:t>AV</a:t>
            </a:r>
            <a:r>
              <a:rPr dirty="0" baseline="-11904" sz="1050" spc="22">
                <a:latin typeface="Arial"/>
                <a:cs typeface="Arial"/>
              </a:rPr>
              <a:t>[0.5,1]</a:t>
            </a:r>
            <a:r>
              <a:rPr dirty="0" baseline="-11904" sz="1050" spc="-142">
                <a:latin typeface="Arial"/>
                <a:cs typeface="Arial"/>
              </a:rPr>
              <a:t> </a:t>
            </a:r>
            <a:r>
              <a:rPr dirty="0" sz="1000" spc="185">
                <a:latin typeface="Arial"/>
                <a:cs typeface="Arial"/>
              </a:rPr>
              <a:t>=</a:t>
            </a:r>
            <a:endParaRPr sz="1000">
              <a:latin typeface="Arial"/>
              <a:cs typeface="Arial"/>
            </a:endParaRPr>
          </a:p>
        </p:txBody>
      </p:sp>
      <p:sp>
        <p:nvSpPr>
          <p:cNvPr id="18" name="object 18"/>
          <p:cNvSpPr txBox="1"/>
          <p:nvPr/>
        </p:nvSpPr>
        <p:spPr>
          <a:xfrm>
            <a:off x="3007319" y="4686365"/>
            <a:ext cx="703580" cy="176530"/>
          </a:xfrm>
          <a:prstGeom prst="rect">
            <a:avLst/>
          </a:prstGeom>
        </p:spPr>
        <p:txBody>
          <a:bodyPr wrap="square" lIns="0" tIns="11430" rIns="0" bIns="0" rtlCol="0" vert="horz">
            <a:spAutoFit/>
          </a:bodyPr>
          <a:lstStyle/>
          <a:p>
            <a:pPr marL="12700">
              <a:lnSpc>
                <a:spcPct val="100000"/>
              </a:lnSpc>
              <a:spcBef>
                <a:spcPts val="90"/>
              </a:spcBef>
            </a:pPr>
            <a:r>
              <a:rPr dirty="0" sz="900" spc="10" i="1">
                <a:latin typeface="Arial"/>
                <a:cs typeface="Arial"/>
              </a:rPr>
              <a:t>s</a:t>
            </a:r>
            <a:r>
              <a:rPr dirty="0" sz="1000" spc="10">
                <a:latin typeface="Arial"/>
                <a:cs typeface="Arial"/>
              </a:rPr>
              <a:t>(1)</a:t>
            </a:r>
            <a:r>
              <a:rPr dirty="0" sz="1000" spc="-165">
                <a:latin typeface="Arial"/>
                <a:cs typeface="Arial"/>
              </a:rPr>
              <a:t> </a:t>
            </a:r>
            <a:r>
              <a:rPr dirty="0" sz="1000" spc="185">
                <a:latin typeface="Arial"/>
                <a:cs typeface="Arial"/>
              </a:rPr>
              <a:t>−</a:t>
            </a:r>
            <a:r>
              <a:rPr dirty="0" sz="1000" spc="-170">
                <a:latin typeface="Arial"/>
                <a:cs typeface="Arial"/>
              </a:rPr>
              <a:t> </a:t>
            </a:r>
            <a:r>
              <a:rPr dirty="0" sz="900" spc="5" i="1">
                <a:latin typeface="Arial"/>
                <a:cs typeface="Arial"/>
              </a:rPr>
              <a:t>s</a:t>
            </a:r>
            <a:r>
              <a:rPr dirty="0" sz="1000" spc="5">
                <a:latin typeface="Arial"/>
                <a:cs typeface="Arial"/>
              </a:rPr>
              <a:t>(0.5)</a:t>
            </a:r>
            <a:endParaRPr sz="1000">
              <a:latin typeface="Arial"/>
              <a:cs typeface="Arial"/>
            </a:endParaRPr>
          </a:p>
        </p:txBody>
      </p:sp>
      <p:sp>
        <p:nvSpPr>
          <p:cNvPr id="19" name="object 19"/>
          <p:cNvSpPr txBox="1"/>
          <p:nvPr/>
        </p:nvSpPr>
        <p:spPr>
          <a:xfrm>
            <a:off x="3164124" y="4867432"/>
            <a:ext cx="393700" cy="176530"/>
          </a:xfrm>
          <a:prstGeom prst="rect">
            <a:avLst/>
          </a:prstGeom>
        </p:spPr>
        <p:txBody>
          <a:bodyPr wrap="square" lIns="0" tIns="11430" rIns="0" bIns="0" rtlCol="0" vert="horz">
            <a:spAutoFit/>
          </a:bodyPr>
          <a:lstStyle/>
          <a:p>
            <a:pPr marL="12700">
              <a:lnSpc>
                <a:spcPct val="100000"/>
              </a:lnSpc>
              <a:spcBef>
                <a:spcPts val="90"/>
              </a:spcBef>
            </a:pPr>
            <a:r>
              <a:rPr dirty="0" sz="1000" spc="-65">
                <a:latin typeface="Arial"/>
                <a:cs typeface="Arial"/>
              </a:rPr>
              <a:t>1</a:t>
            </a:r>
            <a:r>
              <a:rPr dirty="0" sz="1000" spc="-140">
                <a:latin typeface="Arial"/>
                <a:cs typeface="Arial"/>
              </a:rPr>
              <a:t> </a:t>
            </a:r>
            <a:r>
              <a:rPr dirty="0" sz="1000" spc="185">
                <a:latin typeface="Arial"/>
                <a:cs typeface="Arial"/>
              </a:rPr>
              <a:t>−</a:t>
            </a:r>
            <a:r>
              <a:rPr dirty="0" sz="1000" spc="-180">
                <a:latin typeface="Arial"/>
                <a:cs typeface="Arial"/>
              </a:rPr>
              <a:t> </a:t>
            </a:r>
            <a:r>
              <a:rPr dirty="0" sz="1000" spc="-25">
                <a:latin typeface="Arial"/>
                <a:cs typeface="Arial"/>
              </a:rPr>
              <a:t>0.5</a:t>
            </a:r>
            <a:endParaRPr sz="1000">
              <a:latin typeface="Arial"/>
              <a:cs typeface="Arial"/>
            </a:endParaRPr>
          </a:p>
        </p:txBody>
      </p:sp>
      <p:sp>
        <p:nvSpPr>
          <p:cNvPr id="20" name="object 20"/>
          <p:cNvSpPr/>
          <p:nvPr/>
        </p:nvSpPr>
        <p:spPr>
          <a:xfrm>
            <a:off x="3011089" y="4877273"/>
            <a:ext cx="705485" cy="0"/>
          </a:xfrm>
          <a:custGeom>
            <a:avLst/>
            <a:gdLst/>
            <a:ahLst/>
            <a:cxnLst/>
            <a:rect l="l" t="t" r="r" b="b"/>
            <a:pathLst>
              <a:path w="705485" h="0">
                <a:moveTo>
                  <a:pt x="0" y="0"/>
                </a:moveTo>
                <a:lnTo>
                  <a:pt x="705210" y="0"/>
                </a:lnTo>
              </a:path>
            </a:pathLst>
          </a:custGeom>
          <a:ln w="9529">
            <a:solidFill>
              <a:srgbClr val="000000"/>
            </a:solidFill>
          </a:ln>
        </p:spPr>
        <p:txBody>
          <a:bodyPr wrap="square" lIns="0" tIns="0" rIns="0" bIns="0" rtlCol="0"/>
          <a:lstStyle/>
          <a:p/>
        </p:txBody>
      </p:sp>
      <p:sp>
        <p:nvSpPr>
          <p:cNvPr id="21" name="object 21"/>
          <p:cNvSpPr txBox="1"/>
          <p:nvPr/>
        </p:nvSpPr>
        <p:spPr>
          <a:xfrm>
            <a:off x="848360" y="5025928"/>
            <a:ext cx="5853430" cy="368935"/>
          </a:xfrm>
          <a:prstGeom prst="rect">
            <a:avLst/>
          </a:prstGeom>
        </p:spPr>
        <p:txBody>
          <a:bodyPr wrap="square" lIns="0" tIns="12065" rIns="0" bIns="0" rtlCol="0" vert="horz">
            <a:spAutoFit/>
          </a:bodyPr>
          <a:lstStyle/>
          <a:p>
            <a:pPr marL="12700" marR="5080">
              <a:lnSpc>
                <a:spcPct val="125099"/>
              </a:lnSpc>
              <a:spcBef>
                <a:spcPts val="95"/>
              </a:spcBef>
            </a:pPr>
            <a:r>
              <a:rPr dirty="0" sz="900">
                <a:latin typeface="Liberation Serif"/>
                <a:cs typeface="Liberation Serif"/>
              </a:rPr>
              <a:t>Compute the value of </a:t>
            </a:r>
            <a:r>
              <a:rPr dirty="0" sz="900" spc="5" i="1">
                <a:latin typeface="Arial"/>
                <a:cs typeface="Arial"/>
              </a:rPr>
              <a:t>AV</a:t>
            </a:r>
            <a:r>
              <a:rPr dirty="0" baseline="-19841" sz="1050" spc="7">
                <a:latin typeface="Arial"/>
                <a:cs typeface="Arial"/>
              </a:rPr>
              <a:t>[0.5,1]</a:t>
            </a:r>
            <a:r>
              <a:rPr dirty="0" sz="900" spc="5">
                <a:latin typeface="Liberation Serif"/>
                <a:cs typeface="Liberation Serif"/>
              </a:rPr>
              <a:t>. </a:t>
            </a:r>
            <a:r>
              <a:rPr dirty="0" sz="900">
                <a:latin typeface="Liberation Serif"/>
                <a:cs typeface="Liberation Serif"/>
              </a:rPr>
              <a:t>What does this value measure geometrically? What does this value measure physically? In  </a:t>
            </a:r>
            <a:r>
              <a:rPr dirty="0" sz="900" spc="-5">
                <a:latin typeface="Liberation Serif"/>
                <a:cs typeface="Liberation Serif"/>
              </a:rPr>
              <a:t>particular, </a:t>
            </a:r>
            <a:r>
              <a:rPr dirty="0" sz="900">
                <a:latin typeface="Liberation Serif"/>
                <a:cs typeface="Liberation Serif"/>
              </a:rPr>
              <a:t>what are the units on</a:t>
            </a:r>
            <a:r>
              <a:rPr dirty="0" sz="900" spc="-5">
                <a:latin typeface="Liberation Serif"/>
                <a:cs typeface="Liberation Serif"/>
              </a:rPr>
              <a:t> </a:t>
            </a:r>
            <a:r>
              <a:rPr dirty="0" sz="900" spc="5" i="1">
                <a:latin typeface="Arial"/>
                <a:cs typeface="Arial"/>
              </a:rPr>
              <a:t>AV</a:t>
            </a:r>
            <a:r>
              <a:rPr dirty="0" baseline="-11904" sz="1050" spc="7">
                <a:latin typeface="Arial"/>
                <a:cs typeface="Arial"/>
              </a:rPr>
              <a:t>[0.5,1]</a:t>
            </a:r>
            <a:r>
              <a:rPr dirty="0" sz="900" spc="5">
                <a:latin typeface="Liberation Serif"/>
                <a:cs typeface="Liberation Serif"/>
              </a:rPr>
              <a:t>?</a:t>
            </a:r>
            <a:endParaRPr sz="900">
              <a:latin typeface="Liberation Serif"/>
              <a:cs typeface="Liberation Serif"/>
            </a:endParaRPr>
          </a:p>
        </p:txBody>
      </p:sp>
      <p:sp>
        <p:nvSpPr>
          <p:cNvPr id="22" name="object 22"/>
          <p:cNvSpPr txBox="1"/>
          <p:nvPr/>
        </p:nvSpPr>
        <p:spPr>
          <a:xfrm>
            <a:off x="3201938" y="7983702"/>
            <a:ext cx="489584" cy="176530"/>
          </a:xfrm>
          <a:prstGeom prst="rect">
            <a:avLst/>
          </a:prstGeom>
        </p:spPr>
        <p:txBody>
          <a:bodyPr wrap="square" lIns="0" tIns="11430" rIns="0" bIns="0" rtlCol="0" vert="horz">
            <a:spAutoFit/>
          </a:bodyPr>
          <a:lstStyle/>
          <a:p>
            <a:pPr marL="12700">
              <a:lnSpc>
                <a:spcPct val="100000"/>
              </a:lnSpc>
              <a:spcBef>
                <a:spcPts val="90"/>
              </a:spcBef>
            </a:pPr>
            <a:r>
              <a:rPr dirty="0" baseline="9259" sz="1350" spc="22" i="1">
                <a:latin typeface="Arial"/>
                <a:cs typeface="Arial"/>
              </a:rPr>
              <a:t>AV</a:t>
            </a:r>
            <a:r>
              <a:rPr dirty="0" sz="700" spc="15">
                <a:latin typeface="Arial"/>
                <a:cs typeface="Arial"/>
              </a:rPr>
              <a:t>|</a:t>
            </a:r>
            <a:r>
              <a:rPr dirty="0" sz="650" spc="15" i="1">
                <a:latin typeface="Arial"/>
                <a:cs typeface="Arial"/>
              </a:rPr>
              <a:t>a</a:t>
            </a:r>
            <a:r>
              <a:rPr dirty="0" sz="700" spc="15">
                <a:latin typeface="Arial"/>
                <a:cs typeface="Arial"/>
              </a:rPr>
              <a:t>,</a:t>
            </a:r>
            <a:r>
              <a:rPr dirty="0" sz="650" spc="15" i="1">
                <a:latin typeface="Arial"/>
                <a:cs typeface="Arial"/>
              </a:rPr>
              <a:t>b</a:t>
            </a:r>
            <a:r>
              <a:rPr dirty="0" sz="700" spc="15">
                <a:latin typeface="Arial"/>
                <a:cs typeface="Arial"/>
              </a:rPr>
              <a:t>]</a:t>
            </a:r>
            <a:r>
              <a:rPr dirty="0" sz="700" spc="-5">
                <a:latin typeface="Arial"/>
                <a:cs typeface="Arial"/>
              </a:rPr>
              <a:t> </a:t>
            </a:r>
            <a:r>
              <a:rPr dirty="0" baseline="8333" sz="1500" spc="277">
                <a:latin typeface="Arial"/>
                <a:cs typeface="Arial"/>
              </a:rPr>
              <a:t>=</a:t>
            </a:r>
            <a:endParaRPr baseline="8333" sz="1500">
              <a:latin typeface="Arial"/>
              <a:cs typeface="Arial"/>
            </a:endParaRPr>
          </a:p>
        </p:txBody>
      </p:sp>
      <p:sp>
        <p:nvSpPr>
          <p:cNvPr id="23" name="object 23"/>
          <p:cNvSpPr txBox="1"/>
          <p:nvPr/>
        </p:nvSpPr>
        <p:spPr>
          <a:xfrm>
            <a:off x="772121" y="5489733"/>
            <a:ext cx="6010910" cy="2556510"/>
          </a:xfrm>
          <a:prstGeom prst="rect">
            <a:avLst/>
          </a:prstGeom>
        </p:spPr>
        <p:txBody>
          <a:bodyPr wrap="square" lIns="0" tIns="59055" rIns="0" bIns="0" rtlCol="0" vert="horz">
            <a:spAutoFit/>
          </a:bodyPr>
          <a:lstStyle/>
          <a:p>
            <a:pPr marL="12700">
              <a:lnSpc>
                <a:spcPct val="100000"/>
              </a:lnSpc>
              <a:spcBef>
                <a:spcPts val="465"/>
              </a:spcBef>
            </a:pPr>
            <a:r>
              <a:rPr dirty="0" sz="1050">
                <a:solidFill>
                  <a:srgbClr val="1279C2"/>
                </a:solidFill>
                <a:latin typeface="Liberation Sans"/>
                <a:cs typeface="Liberation Sans"/>
              </a:rPr>
              <a:t>POSITION AND </a:t>
            </a:r>
            <a:r>
              <a:rPr dirty="0" sz="1050" spc="-15">
                <a:solidFill>
                  <a:srgbClr val="1279C2"/>
                </a:solidFill>
                <a:latin typeface="Liberation Sans"/>
                <a:cs typeface="Liberation Sans"/>
              </a:rPr>
              <a:t>AVERAGE</a:t>
            </a:r>
            <a:r>
              <a:rPr dirty="0" sz="1050" spc="-5">
                <a:solidFill>
                  <a:srgbClr val="1279C2"/>
                </a:solidFill>
                <a:latin typeface="Liberation Sans"/>
                <a:cs typeface="Liberation Sans"/>
              </a:rPr>
              <a:t> </a:t>
            </a:r>
            <a:r>
              <a:rPr dirty="0" sz="1050">
                <a:solidFill>
                  <a:srgbClr val="1279C2"/>
                </a:solidFill>
                <a:latin typeface="Liberation Sans"/>
                <a:cs typeface="Liberation Sans"/>
              </a:rPr>
              <a:t>VELOCITY</a:t>
            </a:r>
            <a:endParaRPr sz="1050">
              <a:latin typeface="Liberation Sans"/>
              <a:cs typeface="Liberation Sans"/>
            </a:endParaRPr>
          </a:p>
          <a:p>
            <a:pPr algn="just" marL="12700" marR="5715">
              <a:lnSpc>
                <a:spcPct val="105400"/>
              </a:lnSpc>
              <a:spcBef>
                <a:spcPts val="260"/>
              </a:spcBef>
            </a:pPr>
            <a:r>
              <a:rPr dirty="0" sz="900">
                <a:latin typeface="Liberation Serif"/>
                <a:cs typeface="Liberation Serif"/>
              </a:rPr>
              <a:t>Any moving object has a </a:t>
            </a:r>
            <a:r>
              <a:rPr dirty="0" sz="900" i="1">
                <a:latin typeface="Liberation Serif"/>
                <a:cs typeface="Liberation Serif"/>
              </a:rPr>
              <a:t>position </a:t>
            </a:r>
            <a:r>
              <a:rPr dirty="0" sz="900">
                <a:latin typeface="Liberation Serif"/>
                <a:cs typeface="Liberation Serif"/>
              </a:rPr>
              <a:t>that can be considered a function of </a:t>
            </a:r>
            <a:r>
              <a:rPr dirty="0" sz="900" spc="-5" i="1">
                <a:latin typeface="Liberation Serif"/>
                <a:cs typeface="Liberation Serif"/>
              </a:rPr>
              <a:t>time</a:t>
            </a:r>
            <a:r>
              <a:rPr dirty="0" sz="900" spc="-5">
                <a:latin typeface="Liberation Serif"/>
                <a:cs typeface="Liberation Serif"/>
              </a:rPr>
              <a:t>. </a:t>
            </a:r>
            <a:r>
              <a:rPr dirty="0" sz="900">
                <a:latin typeface="Liberation Serif"/>
                <a:cs typeface="Liberation Serif"/>
              </a:rPr>
              <a:t>When this motion is along a straight line, the position  is given by a single variable, and we usually let this position be denoted by </a:t>
            </a:r>
            <a:r>
              <a:rPr dirty="0" sz="900" spc="45" i="1">
                <a:latin typeface="Arial"/>
                <a:cs typeface="Arial"/>
              </a:rPr>
              <a:t>s</a:t>
            </a:r>
            <a:r>
              <a:rPr dirty="0" sz="1000" spc="45">
                <a:latin typeface="Arial"/>
                <a:cs typeface="Arial"/>
              </a:rPr>
              <a:t>(</a:t>
            </a:r>
            <a:r>
              <a:rPr dirty="0" sz="900" spc="45" i="1">
                <a:latin typeface="Arial"/>
                <a:cs typeface="Arial"/>
              </a:rPr>
              <a:t>t</a:t>
            </a:r>
            <a:r>
              <a:rPr dirty="0" sz="1000" spc="45">
                <a:latin typeface="Arial"/>
                <a:cs typeface="Arial"/>
              </a:rPr>
              <a:t>)</a:t>
            </a:r>
            <a:r>
              <a:rPr dirty="0" sz="900" spc="45">
                <a:latin typeface="Liberation Serif"/>
                <a:cs typeface="Liberation Serif"/>
              </a:rPr>
              <a:t>, </a:t>
            </a:r>
            <a:r>
              <a:rPr dirty="0" sz="900">
                <a:latin typeface="Liberation Serif"/>
                <a:cs typeface="Liberation Serif"/>
              </a:rPr>
              <a:t>which reflects the fact that position is a function  of time. For example, we might view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 </a:t>
            </a:r>
            <a:r>
              <a:rPr dirty="0" sz="900">
                <a:latin typeface="Liberation Serif"/>
                <a:cs typeface="Liberation Serif"/>
              </a:rPr>
              <a:t>as telling the mile marker of a car traveling on a straight highway at time </a:t>
            </a:r>
            <a:r>
              <a:rPr dirty="0" sz="900" spc="105" i="1">
                <a:latin typeface="Arial"/>
                <a:cs typeface="Arial"/>
              </a:rPr>
              <a:t>t </a:t>
            </a:r>
            <a:r>
              <a:rPr dirty="0" sz="900">
                <a:latin typeface="Liberation Serif"/>
                <a:cs typeface="Liberation Serif"/>
              </a:rPr>
              <a:t>in hours;  </a:t>
            </a:r>
            <a:r>
              <a:rPr dirty="0" sz="900" spc="-10">
                <a:latin typeface="Liberation Serif"/>
                <a:cs typeface="Liberation Serif"/>
              </a:rPr>
              <a:t>similarly, </a:t>
            </a:r>
            <a:r>
              <a:rPr dirty="0" sz="900">
                <a:latin typeface="Liberation Serif"/>
                <a:cs typeface="Liberation Serif"/>
              </a:rPr>
              <a:t>the function </a:t>
            </a:r>
            <a:r>
              <a:rPr dirty="0" sz="900" spc="10" i="1">
                <a:latin typeface="Arial"/>
                <a:cs typeface="Arial"/>
              </a:rPr>
              <a:t>s </a:t>
            </a:r>
            <a:r>
              <a:rPr dirty="0" sz="900">
                <a:latin typeface="Liberation Serif"/>
                <a:cs typeface="Liberation Serif"/>
              </a:rPr>
              <a:t>described in Preview Activity 1.1.1 is a position function, where position is measured vertically relative  to the</a:t>
            </a:r>
            <a:r>
              <a:rPr dirty="0" sz="900" spc="-5">
                <a:latin typeface="Liberation Serif"/>
                <a:cs typeface="Liberation Serif"/>
              </a:rPr>
              <a:t> </a:t>
            </a:r>
            <a:r>
              <a:rPr dirty="0" sz="900">
                <a:latin typeface="Liberation Serif"/>
                <a:cs typeface="Liberation Serif"/>
              </a:rPr>
              <a:t>ground.</a:t>
            </a:r>
            <a:endParaRPr sz="900">
              <a:latin typeface="Liberation Serif"/>
              <a:cs typeface="Liberation Serif"/>
            </a:endParaRPr>
          </a:p>
          <a:p>
            <a:pPr algn="just" marL="12700" marR="6350">
              <a:lnSpc>
                <a:spcPct val="110000"/>
              </a:lnSpc>
              <a:spcBef>
                <a:spcPts val="310"/>
              </a:spcBef>
            </a:pPr>
            <a:r>
              <a:rPr dirty="0" sz="900">
                <a:latin typeface="Liberation Serif"/>
                <a:cs typeface="Liberation Serif"/>
              </a:rPr>
              <a:t>Not only does such a moving object have a position associated with its motion, but on any time interval, the object has an </a:t>
            </a:r>
            <a:r>
              <a:rPr dirty="0" sz="900" i="1">
                <a:latin typeface="Liberation Serif"/>
                <a:cs typeface="Liberation Serif"/>
              </a:rPr>
              <a:t>average  </a:t>
            </a:r>
            <a:r>
              <a:rPr dirty="0" sz="900" spc="-5" i="1">
                <a:latin typeface="Liberation Serif"/>
                <a:cs typeface="Liberation Serif"/>
              </a:rPr>
              <a:t>velocity</a:t>
            </a:r>
            <a:r>
              <a:rPr dirty="0" sz="900" spc="-5">
                <a:latin typeface="Liberation Serif"/>
                <a:cs typeface="Liberation Serif"/>
              </a:rPr>
              <a:t>. </a:t>
            </a:r>
            <a:r>
              <a:rPr dirty="0" sz="900">
                <a:latin typeface="Liberation Serif"/>
                <a:cs typeface="Liberation Serif"/>
              </a:rPr>
              <a:t>Think, for example, about driving from one location to another: the vehicle travels some number of miles over a certain  time interval (measured in hours), from which we can compute the </a:t>
            </a:r>
            <a:r>
              <a:rPr dirty="0" sz="900" spc="-10">
                <a:latin typeface="Liberation Serif"/>
                <a:cs typeface="Liberation Serif"/>
              </a:rPr>
              <a:t>vehicle’s </a:t>
            </a:r>
            <a:r>
              <a:rPr dirty="0" sz="900">
                <a:latin typeface="Liberation Serif"/>
                <a:cs typeface="Liberation Serif"/>
              </a:rPr>
              <a:t>average </a:t>
            </a:r>
            <a:r>
              <a:rPr dirty="0" sz="900" spc="-10">
                <a:latin typeface="Liberation Serif"/>
                <a:cs typeface="Liberation Serif"/>
              </a:rPr>
              <a:t>velocity. </a:t>
            </a:r>
            <a:r>
              <a:rPr dirty="0" sz="900">
                <a:latin typeface="Liberation Serif"/>
                <a:cs typeface="Liberation Serif"/>
              </a:rPr>
              <a:t>In this situation, average velocity is  the number of miles traveled divided by the time elapsed, which of course is given in </a:t>
            </a:r>
            <a:r>
              <a:rPr dirty="0" sz="900" i="1">
                <a:latin typeface="Liberation Serif"/>
                <a:cs typeface="Liberation Serif"/>
              </a:rPr>
              <a:t>miles per </a:t>
            </a:r>
            <a:r>
              <a:rPr dirty="0" sz="900" spc="-5" i="1">
                <a:latin typeface="Liberation Serif"/>
                <a:cs typeface="Liberation Serif"/>
              </a:rPr>
              <a:t>hour</a:t>
            </a:r>
            <a:r>
              <a:rPr dirty="0" sz="900" spc="-5">
                <a:latin typeface="Liberation Serif"/>
                <a:cs typeface="Liberation Serif"/>
              </a:rPr>
              <a:t>. </a:t>
            </a:r>
            <a:r>
              <a:rPr dirty="0" sz="900" spc="-10">
                <a:latin typeface="Liberation Serif"/>
                <a:cs typeface="Liberation Serif"/>
              </a:rPr>
              <a:t>Similarly, </a:t>
            </a:r>
            <a:r>
              <a:rPr dirty="0" sz="900">
                <a:latin typeface="Liberation Serif"/>
                <a:cs typeface="Liberation Serif"/>
              </a:rPr>
              <a:t>the calculation of  </a:t>
            </a:r>
            <a:r>
              <a:rPr dirty="0" sz="900" spc="15" i="1">
                <a:latin typeface="Arial"/>
                <a:cs typeface="Arial"/>
              </a:rPr>
              <a:t>AV</a:t>
            </a:r>
            <a:r>
              <a:rPr dirty="0" baseline="-11904" sz="1050" spc="22">
                <a:latin typeface="Arial"/>
                <a:cs typeface="Arial"/>
              </a:rPr>
              <a:t>[0.5,1] </a:t>
            </a:r>
            <a:r>
              <a:rPr dirty="0" sz="900">
                <a:latin typeface="Liberation Serif"/>
                <a:cs typeface="Liberation Serif"/>
              </a:rPr>
              <a:t>in Preview Activity 1.1.1 found the average velocity of the ball on the time interval </a:t>
            </a:r>
            <a:r>
              <a:rPr dirty="0" sz="1000" spc="-10">
                <a:latin typeface="Arial"/>
                <a:cs typeface="Arial"/>
              </a:rPr>
              <a:t>[0.5, </a:t>
            </a:r>
            <a:r>
              <a:rPr dirty="0" sz="1000" spc="-35">
                <a:latin typeface="Arial"/>
                <a:cs typeface="Arial"/>
              </a:rPr>
              <a:t>1]</a:t>
            </a:r>
            <a:r>
              <a:rPr dirty="0" sz="900" spc="-35">
                <a:latin typeface="Liberation Serif"/>
                <a:cs typeface="Liberation Serif"/>
              </a:rPr>
              <a:t>, </a:t>
            </a:r>
            <a:r>
              <a:rPr dirty="0" sz="900">
                <a:latin typeface="Liberation Serif"/>
                <a:cs typeface="Liberation Serif"/>
              </a:rPr>
              <a:t>measured in feet per  second.</a:t>
            </a:r>
            <a:endParaRPr sz="900">
              <a:latin typeface="Liberation Serif"/>
              <a:cs typeface="Liberation Serif"/>
            </a:endParaRPr>
          </a:p>
          <a:p>
            <a:pPr algn="just" marL="12700" marR="5080">
              <a:lnSpc>
                <a:spcPct val="101899"/>
              </a:lnSpc>
              <a:spcBef>
                <a:spcPts val="400"/>
              </a:spcBef>
            </a:pPr>
            <a:r>
              <a:rPr dirty="0" sz="900">
                <a:latin typeface="Liberation Serif"/>
                <a:cs typeface="Liberation Serif"/>
              </a:rPr>
              <a:t>In general, we make the following definition: for an object moving in a straight line whose position at time </a:t>
            </a:r>
            <a:r>
              <a:rPr dirty="0" sz="900" spc="105" i="1">
                <a:latin typeface="Arial"/>
                <a:cs typeface="Arial"/>
              </a:rPr>
              <a:t>t </a:t>
            </a:r>
            <a:r>
              <a:rPr dirty="0" sz="900">
                <a:latin typeface="Liberation Serif"/>
                <a:cs typeface="Liberation Serif"/>
              </a:rPr>
              <a:t>is given by the  function</a:t>
            </a:r>
            <a:r>
              <a:rPr dirty="0" sz="900" spc="-10">
                <a:latin typeface="Liberation Serif"/>
                <a:cs typeface="Liberation Serif"/>
              </a:rPr>
              <a:t> </a:t>
            </a:r>
            <a:r>
              <a:rPr dirty="0" sz="900" spc="45" i="1">
                <a:latin typeface="Arial"/>
                <a:cs typeface="Arial"/>
              </a:rPr>
              <a:t>s</a:t>
            </a:r>
            <a:r>
              <a:rPr dirty="0" sz="1000" spc="45">
                <a:latin typeface="Arial"/>
                <a:cs typeface="Arial"/>
              </a:rPr>
              <a:t>(</a:t>
            </a:r>
            <a:r>
              <a:rPr dirty="0" sz="900" spc="45" i="1">
                <a:latin typeface="Arial"/>
                <a:cs typeface="Arial"/>
              </a:rPr>
              <a:t>t</a:t>
            </a:r>
            <a:r>
              <a:rPr dirty="0" sz="1000" spc="45">
                <a:latin typeface="Arial"/>
                <a:cs typeface="Arial"/>
              </a:rPr>
              <a:t>)</a:t>
            </a:r>
            <a:r>
              <a:rPr dirty="0" sz="900" spc="45">
                <a:latin typeface="Liberation Serif"/>
                <a:cs typeface="Liberation Serif"/>
              </a:rPr>
              <a:t>,</a:t>
            </a:r>
            <a:r>
              <a:rPr dirty="0" sz="900">
                <a:latin typeface="Liberation Serif"/>
                <a:cs typeface="Liberation Serif"/>
              </a:rPr>
              <a:t> the</a:t>
            </a:r>
            <a:r>
              <a:rPr dirty="0" sz="900" spc="-5">
                <a:latin typeface="Liberation Serif"/>
                <a:cs typeface="Liberation Serif"/>
              </a:rPr>
              <a:t> </a:t>
            </a:r>
            <a:r>
              <a:rPr dirty="0" sz="900">
                <a:latin typeface="Liberation Serif"/>
                <a:cs typeface="Liberation Serif"/>
              </a:rPr>
              <a:t>average velocity of</a:t>
            </a:r>
            <a:r>
              <a:rPr dirty="0" sz="900" spc="-5">
                <a:latin typeface="Liberation Serif"/>
                <a:cs typeface="Liberation Serif"/>
              </a:rPr>
              <a:t> </a:t>
            </a:r>
            <a:r>
              <a:rPr dirty="0" sz="900">
                <a:latin typeface="Liberation Serif"/>
                <a:cs typeface="Liberation Serif"/>
              </a:rPr>
              <a:t>the object on</a:t>
            </a:r>
            <a:r>
              <a:rPr dirty="0" sz="900" spc="-5">
                <a:latin typeface="Liberation Serif"/>
                <a:cs typeface="Liberation Serif"/>
              </a:rPr>
              <a:t> </a:t>
            </a:r>
            <a:r>
              <a:rPr dirty="0" sz="900">
                <a:latin typeface="Liberation Serif"/>
                <a:cs typeface="Liberation Serif"/>
              </a:rPr>
              <a:t>the interval</a:t>
            </a:r>
            <a:r>
              <a:rPr dirty="0" sz="900" spc="-5">
                <a:latin typeface="Liberation Serif"/>
                <a:cs typeface="Liberation Serif"/>
              </a:rPr>
              <a:t> </a:t>
            </a:r>
            <a:r>
              <a:rPr dirty="0" sz="900">
                <a:latin typeface="Liberation Serif"/>
                <a:cs typeface="Liberation Serif"/>
              </a:rPr>
              <a:t>from</a:t>
            </a:r>
            <a:r>
              <a:rPr dirty="0" sz="900" spc="-5">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80">
                <a:latin typeface="Arial"/>
                <a:cs typeface="Arial"/>
              </a:rPr>
              <a:t> </a:t>
            </a:r>
            <a:r>
              <a:rPr dirty="0" sz="900" spc="20" i="1">
                <a:latin typeface="Arial"/>
                <a:cs typeface="Arial"/>
              </a:rPr>
              <a:t>a</a:t>
            </a:r>
            <a:r>
              <a:rPr dirty="0" sz="900" spc="100" i="1">
                <a:latin typeface="Arial"/>
                <a:cs typeface="Arial"/>
              </a:rPr>
              <a:t> </a:t>
            </a:r>
            <a:r>
              <a:rPr dirty="0" sz="900">
                <a:latin typeface="Liberation Serif"/>
                <a:cs typeface="Liberation Serif"/>
              </a:rPr>
              <a:t>to</a:t>
            </a:r>
            <a:r>
              <a:rPr dirty="0" sz="900" spc="-10">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75">
                <a:latin typeface="Arial"/>
                <a:cs typeface="Arial"/>
              </a:rPr>
              <a:t> </a:t>
            </a:r>
            <a:r>
              <a:rPr dirty="0" sz="900" spc="-80" i="1">
                <a:latin typeface="Arial"/>
                <a:cs typeface="Arial"/>
              </a:rPr>
              <a:t>b</a:t>
            </a:r>
            <a:r>
              <a:rPr dirty="0" sz="900" spc="-135" i="1">
                <a:latin typeface="Arial"/>
                <a:cs typeface="Arial"/>
              </a:rPr>
              <a:t> </a:t>
            </a:r>
            <a:r>
              <a:rPr dirty="0" sz="900">
                <a:latin typeface="Liberation Serif"/>
                <a:cs typeface="Liberation Serif"/>
              </a:rPr>
              <a:t>, denoted</a:t>
            </a:r>
            <a:r>
              <a:rPr dirty="0" sz="900" spc="-5">
                <a:latin typeface="Liberation Serif"/>
                <a:cs typeface="Liberation Serif"/>
              </a:rPr>
              <a:t> </a:t>
            </a:r>
            <a:r>
              <a:rPr dirty="0" sz="900" spc="15" i="1">
                <a:latin typeface="Arial"/>
                <a:cs typeface="Arial"/>
              </a:rPr>
              <a:t>AV</a:t>
            </a:r>
            <a:r>
              <a:rPr dirty="0" baseline="-11904" sz="1050" spc="22">
                <a:latin typeface="Arial"/>
                <a:cs typeface="Arial"/>
              </a:rPr>
              <a:t>[</a:t>
            </a:r>
            <a:r>
              <a:rPr dirty="0" baseline="-12820" sz="975" spc="22" i="1">
                <a:latin typeface="Arial"/>
                <a:cs typeface="Arial"/>
              </a:rPr>
              <a:t>a</a:t>
            </a:r>
            <a:r>
              <a:rPr dirty="0" baseline="-11904" sz="1050" spc="22">
                <a:latin typeface="Arial"/>
                <a:cs typeface="Arial"/>
              </a:rPr>
              <a:t>,</a:t>
            </a:r>
            <a:r>
              <a:rPr dirty="0" baseline="-12820" sz="975" spc="22" i="1">
                <a:latin typeface="Arial"/>
                <a:cs typeface="Arial"/>
              </a:rPr>
              <a:t>b</a:t>
            </a:r>
            <a:r>
              <a:rPr dirty="0" baseline="-11904" sz="1050" spc="22">
                <a:latin typeface="Arial"/>
                <a:cs typeface="Arial"/>
              </a:rPr>
              <a:t>]</a:t>
            </a:r>
            <a:r>
              <a:rPr dirty="0" baseline="-11904" sz="1050" spc="97">
                <a:latin typeface="Arial"/>
                <a:cs typeface="Arial"/>
              </a:rPr>
              <a:t> </a:t>
            </a:r>
            <a:r>
              <a:rPr dirty="0" sz="900">
                <a:latin typeface="Liberation Serif"/>
                <a:cs typeface="Liberation Serif"/>
              </a:rPr>
              <a:t>, is</a:t>
            </a:r>
            <a:r>
              <a:rPr dirty="0" sz="900" spc="-5">
                <a:latin typeface="Liberation Serif"/>
                <a:cs typeface="Liberation Serif"/>
              </a:rPr>
              <a:t> </a:t>
            </a:r>
            <a:r>
              <a:rPr dirty="0" sz="900">
                <a:latin typeface="Liberation Serif"/>
                <a:cs typeface="Liberation Serif"/>
              </a:rPr>
              <a:t>given by the</a:t>
            </a:r>
            <a:r>
              <a:rPr dirty="0" sz="900" spc="-5">
                <a:latin typeface="Liberation Serif"/>
                <a:cs typeface="Liberation Serif"/>
              </a:rPr>
              <a:t> </a:t>
            </a:r>
            <a:r>
              <a:rPr dirty="0" sz="900">
                <a:latin typeface="Liberation Serif"/>
                <a:cs typeface="Liberation Serif"/>
              </a:rPr>
              <a:t>formula</a:t>
            </a:r>
            <a:endParaRPr sz="900">
              <a:latin typeface="Liberation Serif"/>
              <a:cs typeface="Liberation Serif"/>
            </a:endParaRPr>
          </a:p>
          <a:p>
            <a:pPr algn="ctr" marL="480059">
              <a:lnSpc>
                <a:spcPct val="100000"/>
              </a:lnSpc>
              <a:spcBef>
                <a:spcPts val="605"/>
              </a:spcBef>
            </a:pPr>
            <a:r>
              <a:rPr dirty="0" sz="900" spc="5" i="1">
                <a:latin typeface="Arial"/>
                <a:cs typeface="Arial"/>
              </a:rPr>
              <a:t>s</a:t>
            </a:r>
            <a:r>
              <a:rPr dirty="0" sz="1000" spc="5">
                <a:latin typeface="Arial"/>
                <a:cs typeface="Arial"/>
              </a:rPr>
              <a:t>(</a:t>
            </a:r>
            <a:r>
              <a:rPr dirty="0" sz="900" spc="5" i="1">
                <a:latin typeface="Arial"/>
                <a:cs typeface="Arial"/>
              </a:rPr>
              <a:t>b</a:t>
            </a:r>
            <a:r>
              <a:rPr dirty="0" sz="1000" spc="5">
                <a:latin typeface="Arial"/>
                <a:cs typeface="Arial"/>
              </a:rPr>
              <a:t>)</a:t>
            </a:r>
            <a:r>
              <a:rPr dirty="0" sz="1000" spc="-145">
                <a:latin typeface="Arial"/>
                <a:cs typeface="Arial"/>
              </a:rPr>
              <a:t> </a:t>
            </a:r>
            <a:r>
              <a:rPr dirty="0" sz="1000" spc="185">
                <a:latin typeface="Arial"/>
                <a:cs typeface="Arial"/>
              </a:rPr>
              <a:t>−</a:t>
            </a:r>
            <a:r>
              <a:rPr dirty="0" sz="1000" spc="-150">
                <a:latin typeface="Arial"/>
                <a:cs typeface="Arial"/>
              </a:rPr>
              <a:t> </a:t>
            </a:r>
            <a:r>
              <a:rPr dirty="0" sz="900" spc="25" i="1">
                <a:latin typeface="Arial"/>
                <a:cs typeface="Arial"/>
              </a:rPr>
              <a:t>s</a:t>
            </a:r>
            <a:r>
              <a:rPr dirty="0" sz="1000" spc="25">
                <a:latin typeface="Arial"/>
                <a:cs typeface="Arial"/>
              </a:rPr>
              <a:t>(</a:t>
            </a:r>
            <a:r>
              <a:rPr dirty="0" sz="900" spc="25" i="1">
                <a:latin typeface="Arial"/>
                <a:cs typeface="Arial"/>
              </a:rPr>
              <a:t>a</a:t>
            </a:r>
            <a:r>
              <a:rPr dirty="0" sz="1000" spc="25">
                <a:latin typeface="Arial"/>
                <a:cs typeface="Arial"/>
              </a:rPr>
              <a:t>)</a:t>
            </a:r>
            <a:endParaRPr sz="1000">
              <a:latin typeface="Arial"/>
              <a:cs typeface="Arial"/>
            </a:endParaRPr>
          </a:p>
        </p:txBody>
      </p:sp>
      <p:sp>
        <p:nvSpPr>
          <p:cNvPr id="24" name="object 24"/>
          <p:cNvSpPr txBox="1"/>
          <p:nvPr/>
        </p:nvSpPr>
        <p:spPr>
          <a:xfrm>
            <a:off x="3880056" y="8050411"/>
            <a:ext cx="282575" cy="176530"/>
          </a:xfrm>
          <a:prstGeom prst="rect">
            <a:avLst/>
          </a:prstGeom>
        </p:spPr>
        <p:txBody>
          <a:bodyPr wrap="square" lIns="0" tIns="11430" rIns="0" bIns="0" rtlCol="0" vert="horz">
            <a:spAutoFit/>
          </a:bodyPr>
          <a:lstStyle/>
          <a:p>
            <a:pPr marL="12700">
              <a:lnSpc>
                <a:spcPct val="100000"/>
              </a:lnSpc>
              <a:spcBef>
                <a:spcPts val="90"/>
              </a:spcBef>
            </a:pPr>
            <a:r>
              <a:rPr dirty="0" sz="900" spc="-80" i="1">
                <a:latin typeface="Arial"/>
                <a:cs typeface="Arial"/>
              </a:rPr>
              <a:t>b </a:t>
            </a:r>
            <a:r>
              <a:rPr dirty="0" sz="1000" spc="185">
                <a:latin typeface="Arial"/>
                <a:cs typeface="Arial"/>
              </a:rPr>
              <a:t>−</a:t>
            </a:r>
            <a:r>
              <a:rPr dirty="0" sz="1000" spc="-215">
                <a:latin typeface="Arial"/>
                <a:cs typeface="Arial"/>
              </a:rPr>
              <a:t> </a:t>
            </a:r>
            <a:r>
              <a:rPr dirty="0" sz="900" spc="20" i="1">
                <a:latin typeface="Arial"/>
                <a:cs typeface="Arial"/>
              </a:rPr>
              <a:t>a</a:t>
            </a:r>
            <a:endParaRPr sz="900">
              <a:latin typeface="Arial"/>
              <a:cs typeface="Arial"/>
            </a:endParaRPr>
          </a:p>
        </p:txBody>
      </p:sp>
      <p:sp>
        <p:nvSpPr>
          <p:cNvPr id="25" name="object 25"/>
          <p:cNvSpPr/>
          <p:nvPr/>
        </p:nvSpPr>
        <p:spPr>
          <a:xfrm>
            <a:off x="3716300" y="8069781"/>
            <a:ext cx="610235" cy="0"/>
          </a:xfrm>
          <a:custGeom>
            <a:avLst/>
            <a:gdLst/>
            <a:ahLst/>
            <a:cxnLst/>
            <a:rect l="l" t="t" r="r" b="b"/>
            <a:pathLst>
              <a:path w="610235" h="0">
                <a:moveTo>
                  <a:pt x="0" y="0"/>
                </a:moveTo>
                <a:lnTo>
                  <a:pt x="609912" y="0"/>
                </a:lnTo>
              </a:path>
            </a:pathLst>
          </a:custGeom>
          <a:ln w="9529">
            <a:solidFill>
              <a:srgbClr val="000000"/>
            </a:solidFill>
          </a:ln>
        </p:spPr>
        <p:txBody>
          <a:bodyPr wrap="square" lIns="0" tIns="0" rIns="0" bIns="0" rtlCol="0"/>
          <a:lstStyle/>
          <a:p/>
        </p:txBody>
      </p:sp>
      <p:sp>
        <p:nvSpPr>
          <p:cNvPr id="26" name="object 26"/>
          <p:cNvSpPr txBox="1"/>
          <p:nvPr/>
        </p:nvSpPr>
        <p:spPr>
          <a:xfrm>
            <a:off x="6385222" y="7964642"/>
            <a:ext cx="398780" cy="176530"/>
          </a:xfrm>
          <a:prstGeom prst="rect">
            <a:avLst/>
          </a:prstGeom>
        </p:spPr>
        <p:txBody>
          <a:bodyPr wrap="square" lIns="0" tIns="11430" rIns="0" bIns="0" rtlCol="0" vert="horz">
            <a:spAutoFit/>
          </a:bodyPr>
          <a:lstStyle/>
          <a:p>
            <a:pPr marL="12700">
              <a:lnSpc>
                <a:spcPct val="100000"/>
              </a:lnSpc>
              <a:spcBef>
                <a:spcPts val="90"/>
              </a:spcBef>
            </a:pPr>
            <a:r>
              <a:rPr dirty="0" sz="1000">
                <a:latin typeface="Arial"/>
                <a:cs typeface="Arial"/>
              </a:rPr>
              <a:t>(2.1.1)</a:t>
            </a:r>
            <a:endParaRPr sz="1000">
              <a:latin typeface="Arial"/>
              <a:cs typeface="Arial"/>
            </a:endParaRPr>
          </a:p>
        </p:txBody>
      </p:sp>
      <p:sp>
        <p:nvSpPr>
          <p:cNvPr id="28" name="object 28"/>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9" name="object 29"/>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2.1.</a:t>
            </a:r>
            <a:fld id="{81D60167-4931-47E6-BA6A-407CBD079E47}" type="slidenum">
              <a:rPr dirty="0" spc="10"/>
              <a:t>1</a:t>
            </a:fld>
          </a:p>
        </p:txBody>
      </p:sp>
      <p:sp>
        <p:nvSpPr>
          <p:cNvPr id="30" name="object 30"/>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https://math.libretexts.org/link?4440</a:t>
            </a:r>
          </a:p>
        </p:txBody>
      </p:sp>
      <p:sp>
        <p:nvSpPr>
          <p:cNvPr id="27" name="object 27"/>
          <p:cNvSpPr txBox="1"/>
          <p:nvPr/>
        </p:nvSpPr>
        <p:spPr>
          <a:xfrm>
            <a:off x="772121" y="8206164"/>
            <a:ext cx="5936615" cy="1791335"/>
          </a:xfrm>
          <a:prstGeom prst="rect">
            <a:avLst/>
          </a:prstGeom>
        </p:spPr>
        <p:txBody>
          <a:bodyPr wrap="square" lIns="0" tIns="78105" rIns="0" bIns="0" rtlCol="0" vert="horz">
            <a:spAutoFit/>
          </a:bodyPr>
          <a:lstStyle/>
          <a:p>
            <a:pPr marL="12700">
              <a:lnSpc>
                <a:spcPct val="100000"/>
              </a:lnSpc>
              <a:spcBef>
                <a:spcPts val="615"/>
              </a:spcBef>
            </a:pPr>
            <a:r>
              <a:rPr dirty="0" sz="900">
                <a:latin typeface="Liberation Serif"/>
                <a:cs typeface="Liberation Serif"/>
              </a:rPr>
              <a:t>Note well: the units on </a:t>
            </a:r>
            <a:r>
              <a:rPr dirty="0" sz="900" spc="15" i="1">
                <a:latin typeface="Arial"/>
                <a:cs typeface="Arial"/>
              </a:rPr>
              <a:t>AV</a:t>
            </a:r>
            <a:r>
              <a:rPr dirty="0" baseline="-19841" sz="1050" spc="22">
                <a:latin typeface="Arial"/>
                <a:cs typeface="Arial"/>
              </a:rPr>
              <a:t>[</a:t>
            </a:r>
            <a:r>
              <a:rPr dirty="0" baseline="-21367" sz="975" spc="22" i="1">
                <a:latin typeface="Arial"/>
                <a:cs typeface="Arial"/>
              </a:rPr>
              <a:t>a</a:t>
            </a:r>
            <a:r>
              <a:rPr dirty="0" baseline="-19841" sz="1050" spc="22">
                <a:latin typeface="Arial"/>
                <a:cs typeface="Arial"/>
              </a:rPr>
              <a:t>,</a:t>
            </a:r>
            <a:r>
              <a:rPr dirty="0" baseline="-21367" sz="975" spc="22" i="1">
                <a:latin typeface="Arial"/>
                <a:cs typeface="Arial"/>
              </a:rPr>
              <a:t>b</a:t>
            </a:r>
            <a:r>
              <a:rPr dirty="0" baseline="-19841" sz="1050" spc="22">
                <a:latin typeface="Arial"/>
                <a:cs typeface="Arial"/>
              </a:rPr>
              <a:t>] </a:t>
            </a:r>
            <a:r>
              <a:rPr dirty="0" sz="900">
                <a:latin typeface="Liberation Serif"/>
                <a:cs typeface="Liberation Serif"/>
              </a:rPr>
              <a:t>are “units of </a:t>
            </a:r>
            <a:r>
              <a:rPr dirty="0" sz="900" spc="10" i="1">
                <a:latin typeface="Arial"/>
                <a:cs typeface="Arial"/>
              </a:rPr>
              <a:t>s </a:t>
            </a:r>
            <a:r>
              <a:rPr dirty="0" sz="900">
                <a:latin typeface="Liberation Serif"/>
                <a:cs typeface="Liberation Serif"/>
              </a:rPr>
              <a:t>per unit of </a:t>
            </a:r>
            <a:r>
              <a:rPr dirty="0" sz="900" spc="35" i="1">
                <a:latin typeface="Arial"/>
                <a:cs typeface="Arial"/>
              </a:rPr>
              <a:t>t</a:t>
            </a:r>
            <a:r>
              <a:rPr dirty="0" sz="900" spc="35">
                <a:latin typeface="Liberation Serif"/>
                <a:cs typeface="Liberation Serif"/>
              </a:rPr>
              <a:t>,” </a:t>
            </a:r>
            <a:r>
              <a:rPr dirty="0" sz="900">
                <a:latin typeface="Liberation Serif"/>
                <a:cs typeface="Liberation Serif"/>
              </a:rPr>
              <a:t>such as “miles per hour” or “feet per</a:t>
            </a:r>
            <a:r>
              <a:rPr dirty="0" sz="900" spc="-60">
                <a:latin typeface="Liberation Serif"/>
                <a:cs typeface="Liberation Serif"/>
              </a:rPr>
              <a:t> </a:t>
            </a:r>
            <a:r>
              <a:rPr dirty="0" sz="900">
                <a:latin typeface="Liberation Serif"/>
                <a:cs typeface="Liberation Serif"/>
              </a:rPr>
              <a:t>second.”</a:t>
            </a:r>
            <a:endParaRPr sz="900">
              <a:latin typeface="Liberation Serif"/>
              <a:cs typeface="Liberation Serif"/>
            </a:endParaRPr>
          </a:p>
          <a:p>
            <a:pPr marL="88900">
              <a:lnSpc>
                <a:spcPct val="100000"/>
              </a:lnSpc>
              <a:spcBef>
                <a:spcPts val="695"/>
              </a:spcBef>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150" spc="-30">
                <a:solidFill>
                  <a:srgbClr val="2E4E4E"/>
                </a:solidFill>
                <a:latin typeface="Arial"/>
                <a:cs typeface="Arial"/>
              </a:rPr>
              <a:t>2.1.2</a:t>
            </a:r>
            <a:r>
              <a:rPr dirty="0" sz="1050" spc="-30">
                <a:solidFill>
                  <a:srgbClr val="2E4E4E"/>
                </a:solidFill>
                <a:latin typeface="Liberation Sans"/>
                <a:cs typeface="Liberation Sans"/>
              </a:rPr>
              <a:t>:</a:t>
            </a:r>
            <a:endParaRPr sz="1050">
              <a:latin typeface="Liberation Sans"/>
              <a:cs typeface="Liberation Sans"/>
            </a:endParaRPr>
          </a:p>
          <a:p>
            <a:pPr marL="88900" marR="7620">
              <a:lnSpc>
                <a:spcPct val="100000"/>
              </a:lnSpc>
              <a:spcBef>
                <a:spcPts val="345"/>
              </a:spcBef>
            </a:pPr>
            <a:r>
              <a:rPr dirty="0" sz="900">
                <a:latin typeface="Liberation Serif"/>
                <a:cs typeface="Liberation Serif"/>
              </a:rPr>
              <a:t>The</a:t>
            </a:r>
            <a:r>
              <a:rPr dirty="0" sz="900" spc="220">
                <a:latin typeface="Liberation Serif"/>
                <a:cs typeface="Liberation Serif"/>
              </a:rPr>
              <a:t> </a:t>
            </a:r>
            <a:r>
              <a:rPr dirty="0" sz="900">
                <a:latin typeface="Liberation Serif"/>
                <a:cs typeface="Liberation Serif"/>
              </a:rPr>
              <a:t>following</a:t>
            </a:r>
            <a:r>
              <a:rPr dirty="0" sz="900" spc="220">
                <a:latin typeface="Liberation Serif"/>
                <a:cs typeface="Liberation Serif"/>
              </a:rPr>
              <a:t> </a:t>
            </a:r>
            <a:r>
              <a:rPr dirty="0" sz="900">
                <a:latin typeface="Liberation Serif"/>
                <a:cs typeface="Liberation Serif"/>
              </a:rPr>
              <a:t>questions</a:t>
            </a:r>
            <a:r>
              <a:rPr dirty="0" sz="900" spc="220">
                <a:latin typeface="Liberation Serif"/>
                <a:cs typeface="Liberation Serif"/>
              </a:rPr>
              <a:t> </a:t>
            </a:r>
            <a:r>
              <a:rPr dirty="0" sz="900">
                <a:latin typeface="Liberation Serif"/>
                <a:cs typeface="Liberation Serif"/>
              </a:rPr>
              <a:t>concern  the</a:t>
            </a:r>
            <a:r>
              <a:rPr dirty="0" sz="900" spc="220">
                <a:latin typeface="Liberation Serif"/>
                <a:cs typeface="Liberation Serif"/>
              </a:rPr>
              <a:t> </a:t>
            </a:r>
            <a:r>
              <a:rPr dirty="0" sz="900">
                <a:latin typeface="Liberation Serif"/>
                <a:cs typeface="Liberation Serif"/>
              </a:rPr>
              <a:t>position</a:t>
            </a:r>
            <a:r>
              <a:rPr dirty="0" sz="900" spc="220">
                <a:latin typeface="Liberation Serif"/>
                <a:cs typeface="Liberation Serif"/>
              </a:rPr>
              <a:t> </a:t>
            </a:r>
            <a:r>
              <a:rPr dirty="0" sz="900">
                <a:latin typeface="Liberation Serif"/>
                <a:cs typeface="Liberation Serif"/>
              </a:rPr>
              <a:t>function</a:t>
            </a:r>
            <a:r>
              <a:rPr dirty="0" sz="900" spc="220">
                <a:latin typeface="Liberation Serif"/>
                <a:cs typeface="Liberation Serif"/>
              </a:rPr>
              <a:t> </a:t>
            </a:r>
            <a:r>
              <a:rPr dirty="0" sz="900">
                <a:latin typeface="Liberation Serif"/>
                <a:cs typeface="Liberation Serif"/>
              </a:rPr>
              <a:t>given  by</a:t>
            </a:r>
            <a:r>
              <a:rPr dirty="0" sz="900" spc="220">
                <a:latin typeface="Liberation Serif"/>
                <a:cs typeface="Liberation Serif"/>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5">
                <a:latin typeface="Arial"/>
                <a:cs typeface="Arial"/>
              </a:rPr>
              <a:t> </a:t>
            </a:r>
            <a:r>
              <a:rPr dirty="0" sz="1000" spc="185">
                <a:latin typeface="Arial"/>
                <a:cs typeface="Arial"/>
              </a:rPr>
              <a:t>=</a:t>
            </a:r>
            <a:r>
              <a:rPr dirty="0" sz="1000" spc="-80">
                <a:latin typeface="Arial"/>
                <a:cs typeface="Arial"/>
              </a:rPr>
              <a:t> </a:t>
            </a:r>
            <a:r>
              <a:rPr dirty="0" sz="1000" spc="-50">
                <a:latin typeface="Arial"/>
                <a:cs typeface="Arial"/>
              </a:rPr>
              <a:t>64</a:t>
            </a:r>
            <a:r>
              <a:rPr dirty="0" sz="1000" spc="-100">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a:t>
            </a:r>
            <a:r>
              <a:rPr dirty="0" sz="900" spc="20" i="1">
                <a:latin typeface="Arial"/>
                <a:cs typeface="Arial"/>
              </a:rPr>
              <a:t>t</a:t>
            </a:r>
            <a:r>
              <a:rPr dirty="0" sz="900" spc="-90"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a:t>
            </a:r>
            <a:r>
              <a:rPr dirty="0" baseline="31746" sz="1050" spc="-15">
                <a:latin typeface="Arial"/>
                <a:cs typeface="Arial"/>
              </a:rPr>
              <a:t>2</a:t>
            </a:r>
            <a:r>
              <a:rPr dirty="0" baseline="31746" sz="1050" spc="195">
                <a:latin typeface="Arial"/>
                <a:cs typeface="Arial"/>
              </a:rPr>
              <a:t> </a:t>
            </a:r>
            <a:r>
              <a:rPr dirty="0" sz="900">
                <a:latin typeface="Liberation Serif"/>
                <a:cs typeface="Liberation Serif"/>
              </a:rPr>
              <a:t>,</a:t>
            </a:r>
            <a:r>
              <a:rPr dirty="0" sz="900" spc="15">
                <a:latin typeface="Liberation Serif"/>
                <a:cs typeface="Liberation Serif"/>
              </a:rPr>
              <a:t> </a:t>
            </a:r>
            <a:r>
              <a:rPr dirty="0" sz="900">
                <a:latin typeface="Liberation Serif"/>
                <a:cs typeface="Liberation Serif"/>
              </a:rPr>
              <a:t>which</a:t>
            </a:r>
            <a:r>
              <a:rPr dirty="0" sz="900" spc="10">
                <a:latin typeface="Liberation Serif"/>
                <a:cs typeface="Liberation Serif"/>
              </a:rPr>
              <a:t> </a:t>
            </a:r>
            <a:r>
              <a:rPr dirty="0" sz="900">
                <a:latin typeface="Liberation Serif"/>
                <a:cs typeface="Liberation Serif"/>
              </a:rPr>
              <a:t>is</a:t>
            </a:r>
            <a:r>
              <a:rPr dirty="0" sz="900" spc="10">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same</a:t>
            </a:r>
            <a:r>
              <a:rPr dirty="0" sz="900" spc="10">
                <a:latin typeface="Liberation Serif"/>
                <a:cs typeface="Liberation Serif"/>
              </a:rPr>
              <a:t> </a:t>
            </a:r>
            <a:r>
              <a:rPr dirty="0" sz="900">
                <a:latin typeface="Liberation Serif"/>
                <a:cs typeface="Liberation Serif"/>
              </a:rPr>
              <a:t>function  considered in Preview Activity</a:t>
            </a:r>
            <a:r>
              <a:rPr dirty="0" sz="900" spc="-10">
                <a:latin typeface="Liberation Serif"/>
                <a:cs typeface="Liberation Serif"/>
              </a:rPr>
              <a:t> </a:t>
            </a:r>
            <a:r>
              <a:rPr dirty="0" sz="1000" spc="-20">
                <a:latin typeface="Arial"/>
                <a:cs typeface="Arial"/>
              </a:rPr>
              <a:t>2.1.1</a:t>
            </a:r>
            <a:endParaRPr sz="1000">
              <a:latin typeface="Arial"/>
              <a:cs typeface="Arial"/>
            </a:endParaRPr>
          </a:p>
          <a:p>
            <a:pPr algn="just" marL="534670" marR="5080" indent="-106680">
              <a:lnSpc>
                <a:spcPct val="105100"/>
              </a:lnSpc>
              <a:spcBef>
                <a:spcPts val="345"/>
              </a:spcBef>
              <a:buAutoNum type="alphaLcPeriod"/>
              <a:tabLst>
                <a:tab pos="535305" algn="l"/>
              </a:tabLst>
            </a:pPr>
            <a:r>
              <a:rPr dirty="0" sz="900">
                <a:latin typeface="Liberation Serif"/>
                <a:cs typeface="Liberation Serif"/>
              </a:rPr>
              <a:t>Compute the average velocity of the ball on each of the following time intervals:  </a:t>
            </a:r>
            <a:r>
              <a:rPr dirty="0" sz="1000" spc="-10">
                <a:latin typeface="Arial"/>
                <a:cs typeface="Arial"/>
              </a:rPr>
              <a:t>[0.4,</a:t>
            </a:r>
            <a:r>
              <a:rPr dirty="0" sz="1000" spc="-100">
                <a:latin typeface="Arial"/>
                <a:cs typeface="Arial"/>
              </a:rPr>
              <a:t> </a:t>
            </a:r>
            <a:r>
              <a:rPr dirty="0" sz="1000" spc="-10">
                <a:latin typeface="Arial"/>
                <a:cs typeface="Arial"/>
              </a:rPr>
              <a:t>0.8],</a:t>
            </a:r>
            <a:r>
              <a:rPr dirty="0" sz="1000" spc="-95">
                <a:latin typeface="Arial"/>
                <a:cs typeface="Arial"/>
              </a:rPr>
              <a:t> </a:t>
            </a:r>
            <a:r>
              <a:rPr dirty="0" sz="1000" spc="-10">
                <a:latin typeface="Arial"/>
                <a:cs typeface="Arial"/>
              </a:rPr>
              <a:t>[0.7,</a:t>
            </a:r>
            <a:r>
              <a:rPr dirty="0" sz="1000" spc="-95">
                <a:latin typeface="Arial"/>
                <a:cs typeface="Arial"/>
              </a:rPr>
              <a:t> </a:t>
            </a:r>
            <a:r>
              <a:rPr dirty="0" sz="1000" spc="-10">
                <a:latin typeface="Arial"/>
                <a:cs typeface="Arial"/>
              </a:rPr>
              <a:t>0.8],</a:t>
            </a:r>
            <a:r>
              <a:rPr dirty="0" sz="1000" spc="-95">
                <a:latin typeface="Arial"/>
                <a:cs typeface="Arial"/>
              </a:rPr>
              <a:t> </a:t>
            </a:r>
            <a:r>
              <a:rPr dirty="0" sz="1000" spc="-15">
                <a:latin typeface="Arial"/>
                <a:cs typeface="Arial"/>
              </a:rPr>
              <a:t>[0.79,</a:t>
            </a:r>
            <a:r>
              <a:rPr dirty="0" sz="1000" spc="-95">
                <a:latin typeface="Arial"/>
                <a:cs typeface="Arial"/>
              </a:rPr>
              <a:t> </a:t>
            </a:r>
            <a:r>
              <a:rPr dirty="0" sz="1000" spc="-10">
                <a:latin typeface="Arial"/>
                <a:cs typeface="Arial"/>
              </a:rPr>
              <a:t>0.8],</a:t>
            </a:r>
            <a:r>
              <a:rPr dirty="0" sz="1000" spc="-95">
                <a:latin typeface="Arial"/>
                <a:cs typeface="Arial"/>
              </a:rPr>
              <a:t> </a:t>
            </a:r>
            <a:r>
              <a:rPr dirty="0" sz="1000" spc="-15">
                <a:latin typeface="Arial"/>
                <a:cs typeface="Arial"/>
              </a:rPr>
              <a:t>[0.799,</a:t>
            </a:r>
            <a:r>
              <a:rPr dirty="0" sz="1000" spc="-95">
                <a:latin typeface="Arial"/>
                <a:cs typeface="Arial"/>
              </a:rPr>
              <a:t> </a:t>
            </a:r>
            <a:r>
              <a:rPr dirty="0" sz="1000" spc="-10">
                <a:latin typeface="Arial"/>
                <a:cs typeface="Arial"/>
              </a:rPr>
              <a:t>0.8],</a:t>
            </a:r>
            <a:r>
              <a:rPr dirty="0" sz="1000" spc="-95">
                <a:latin typeface="Arial"/>
                <a:cs typeface="Arial"/>
              </a:rPr>
              <a:t> </a:t>
            </a:r>
            <a:r>
              <a:rPr dirty="0" sz="1000" spc="-10">
                <a:latin typeface="Arial"/>
                <a:cs typeface="Arial"/>
              </a:rPr>
              <a:t>[0.8,</a:t>
            </a:r>
            <a:r>
              <a:rPr dirty="0" sz="1000" spc="-95">
                <a:latin typeface="Arial"/>
                <a:cs typeface="Arial"/>
              </a:rPr>
              <a:t> </a:t>
            </a:r>
            <a:r>
              <a:rPr dirty="0" sz="1000" spc="-10">
                <a:latin typeface="Arial"/>
                <a:cs typeface="Arial"/>
              </a:rPr>
              <a:t>1.2],</a:t>
            </a:r>
            <a:r>
              <a:rPr dirty="0" sz="1000" spc="-95">
                <a:latin typeface="Arial"/>
                <a:cs typeface="Arial"/>
              </a:rPr>
              <a:t> </a:t>
            </a:r>
            <a:r>
              <a:rPr dirty="0" sz="1000" spc="-10">
                <a:latin typeface="Arial"/>
                <a:cs typeface="Arial"/>
              </a:rPr>
              <a:t>[0.8,</a:t>
            </a:r>
            <a:r>
              <a:rPr dirty="0" sz="1000" spc="-95">
                <a:latin typeface="Arial"/>
                <a:cs typeface="Arial"/>
              </a:rPr>
              <a:t> </a:t>
            </a:r>
            <a:r>
              <a:rPr dirty="0" sz="1000" spc="-10">
                <a:latin typeface="Arial"/>
                <a:cs typeface="Arial"/>
              </a:rPr>
              <a:t>0.9],</a:t>
            </a:r>
            <a:r>
              <a:rPr dirty="0" sz="1000" spc="-95">
                <a:latin typeface="Arial"/>
                <a:cs typeface="Arial"/>
              </a:rPr>
              <a:t> </a:t>
            </a:r>
            <a:r>
              <a:rPr dirty="0" sz="1000" spc="-10">
                <a:latin typeface="Arial"/>
                <a:cs typeface="Arial"/>
              </a:rPr>
              <a:t>[0.8,</a:t>
            </a:r>
            <a:r>
              <a:rPr dirty="0" sz="1000" spc="-95">
                <a:latin typeface="Arial"/>
                <a:cs typeface="Arial"/>
              </a:rPr>
              <a:t> </a:t>
            </a:r>
            <a:r>
              <a:rPr dirty="0" sz="1000" spc="-10">
                <a:latin typeface="Arial"/>
                <a:cs typeface="Arial"/>
              </a:rPr>
              <a:t>0.81],</a:t>
            </a:r>
            <a:r>
              <a:rPr dirty="0" sz="1000" spc="-95">
                <a:latin typeface="Arial"/>
                <a:cs typeface="Arial"/>
              </a:rPr>
              <a:t> </a:t>
            </a:r>
            <a:r>
              <a:rPr dirty="0" sz="1000" spc="-10">
                <a:latin typeface="Arial"/>
                <a:cs typeface="Arial"/>
              </a:rPr>
              <a:t>[0.8,</a:t>
            </a:r>
            <a:r>
              <a:rPr dirty="0" sz="1000" spc="-95">
                <a:latin typeface="Arial"/>
                <a:cs typeface="Arial"/>
              </a:rPr>
              <a:t> </a:t>
            </a:r>
            <a:r>
              <a:rPr dirty="0" sz="1000" spc="-50">
                <a:latin typeface="Arial"/>
                <a:cs typeface="Arial"/>
              </a:rPr>
              <a:t>0.80</a:t>
            </a:r>
            <a:r>
              <a:rPr dirty="0" sz="900" spc="-50">
                <a:latin typeface="Liberation Serif"/>
                <a:cs typeface="Liberation Serif"/>
              </a:rPr>
              <a:t>.</a:t>
            </a:r>
            <a:r>
              <a:rPr dirty="0" sz="1000" spc="-50">
                <a:latin typeface="Arial"/>
                <a:cs typeface="Arial"/>
              </a:rPr>
              <a:t>1</a:t>
            </a:r>
            <a:r>
              <a:rPr dirty="0" sz="900" spc="-50">
                <a:latin typeface="Liberation Serif"/>
                <a:cs typeface="Liberation Serif"/>
              </a:rPr>
              <a:t>I</a:t>
            </a:r>
            <a:r>
              <a:rPr dirty="0" sz="1000" spc="-50">
                <a:latin typeface="Arial"/>
                <a:cs typeface="Arial"/>
              </a:rPr>
              <a:t>]</a:t>
            </a:r>
            <a:r>
              <a:rPr dirty="0" sz="900" spc="-50">
                <a:latin typeface="Liberation Serif"/>
                <a:cs typeface="Liberation Serif"/>
              </a:rPr>
              <a:t>nclude</a:t>
            </a:r>
            <a:r>
              <a:rPr dirty="0" sz="900" spc="100">
                <a:latin typeface="Liberation Serif"/>
                <a:cs typeface="Liberation Serif"/>
              </a:rPr>
              <a:t> </a:t>
            </a:r>
            <a:r>
              <a:rPr dirty="0" sz="900">
                <a:latin typeface="Liberation Serif"/>
                <a:cs typeface="Liberation Serif"/>
              </a:rPr>
              <a:t>units</a:t>
            </a:r>
            <a:r>
              <a:rPr dirty="0" sz="900" spc="55">
                <a:latin typeface="Liberation Serif"/>
                <a:cs typeface="Liberation Serif"/>
              </a:rPr>
              <a:t> </a:t>
            </a:r>
            <a:r>
              <a:rPr dirty="0" sz="900">
                <a:latin typeface="Liberation Serif"/>
                <a:cs typeface="Liberation Serif"/>
              </a:rPr>
              <a:t>for  each</a:t>
            </a:r>
            <a:r>
              <a:rPr dirty="0" sz="900" spc="-5">
                <a:latin typeface="Liberation Serif"/>
                <a:cs typeface="Liberation Serif"/>
              </a:rPr>
              <a:t> </a:t>
            </a:r>
            <a:r>
              <a:rPr dirty="0" sz="900">
                <a:latin typeface="Liberation Serif"/>
                <a:cs typeface="Liberation Serif"/>
              </a:rPr>
              <a:t>value.</a:t>
            </a:r>
            <a:endParaRPr sz="900">
              <a:latin typeface="Liberation Serif"/>
              <a:cs typeface="Liberation Serif"/>
            </a:endParaRPr>
          </a:p>
          <a:p>
            <a:pPr algn="just" marL="534670" marR="6350" indent="-116205">
              <a:lnSpc>
                <a:spcPts val="1200"/>
              </a:lnSpc>
              <a:spcBef>
                <a:spcPts val="60"/>
              </a:spcBef>
              <a:buAutoNum type="alphaLcPeriod"/>
              <a:tabLst>
                <a:tab pos="535305" algn="l"/>
              </a:tabLst>
            </a:pPr>
            <a:r>
              <a:rPr dirty="0" sz="900">
                <a:latin typeface="Liberation Serif"/>
                <a:cs typeface="Liberation Serif"/>
              </a:rPr>
              <a:t>On the provided graph in Figure </a:t>
            </a:r>
            <a:r>
              <a:rPr dirty="0" sz="1000" spc="-20">
                <a:latin typeface="Arial"/>
                <a:cs typeface="Arial"/>
              </a:rPr>
              <a:t>2.1.1</a:t>
            </a:r>
            <a:r>
              <a:rPr dirty="0" sz="900" spc="-20">
                <a:latin typeface="Liberation Serif"/>
                <a:cs typeface="Liberation Serif"/>
              </a:rPr>
              <a:t>, </a:t>
            </a:r>
            <a:r>
              <a:rPr dirty="0" sz="900">
                <a:latin typeface="Liberation Serif"/>
                <a:cs typeface="Liberation Serif"/>
              </a:rPr>
              <a:t>sketch the line that passes through the points </a:t>
            </a:r>
            <a:r>
              <a:rPr dirty="0" sz="900" spc="140" i="1">
                <a:latin typeface="Arial"/>
                <a:cs typeface="Arial"/>
              </a:rPr>
              <a:t>A </a:t>
            </a:r>
            <a:r>
              <a:rPr dirty="0" sz="1000" spc="185">
                <a:latin typeface="Arial"/>
                <a:cs typeface="Arial"/>
              </a:rPr>
              <a:t>= </a:t>
            </a:r>
            <a:r>
              <a:rPr dirty="0" sz="1000" spc="-5">
                <a:latin typeface="Arial"/>
                <a:cs typeface="Arial"/>
              </a:rPr>
              <a:t>(0.4, </a:t>
            </a:r>
            <a:r>
              <a:rPr dirty="0" sz="900" spc="10" i="1">
                <a:latin typeface="Arial"/>
                <a:cs typeface="Arial"/>
              </a:rPr>
              <a:t>s</a:t>
            </a:r>
            <a:r>
              <a:rPr dirty="0" sz="1000" spc="10">
                <a:latin typeface="Arial"/>
                <a:cs typeface="Arial"/>
              </a:rPr>
              <a:t>(0.4)) </a:t>
            </a:r>
            <a:r>
              <a:rPr dirty="0" sz="900">
                <a:latin typeface="Liberation Serif"/>
                <a:cs typeface="Liberation Serif"/>
              </a:rPr>
              <a:t>and  </a:t>
            </a:r>
            <a:r>
              <a:rPr dirty="0" sz="900" spc="150" i="1">
                <a:latin typeface="Arial"/>
                <a:cs typeface="Arial"/>
              </a:rPr>
              <a:t>B </a:t>
            </a:r>
            <a:r>
              <a:rPr dirty="0" sz="1000" spc="185">
                <a:latin typeface="Arial"/>
                <a:cs typeface="Arial"/>
              </a:rPr>
              <a:t>= </a:t>
            </a:r>
            <a:r>
              <a:rPr dirty="0" sz="1000" spc="-5">
                <a:latin typeface="Arial"/>
                <a:cs typeface="Arial"/>
              </a:rPr>
              <a:t>(0.8, </a:t>
            </a:r>
            <a:r>
              <a:rPr dirty="0" sz="900" spc="10" i="1">
                <a:latin typeface="Arial"/>
                <a:cs typeface="Arial"/>
              </a:rPr>
              <a:t>s</a:t>
            </a:r>
            <a:r>
              <a:rPr dirty="0" sz="1000" spc="10">
                <a:latin typeface="Arial"/>
                <a:cs typeface="Arial"/>
              </a:rPr>
              <a:t>(0.8))</a:t>
            </a:r>
            <a:r>
              <a:rPr dirty="0" sz="1000" spc="-220">
                <a:latin typeface="Arial"/>
                <a:cs typeface="Arial"/>
              </a:rPr>
              <a:t> </a:t>
            </a:r>
            <a:r>
              <a:rPr dirty="0" sz="900">
                <a:latin typeface="Liberation Serif"/>
                <a:cs typeface="Liberation Serif"/>
              </a:rPr>
              <a:t>. What is the meaning of the slope of this line? In light of this meaning, what is a geometric way  to interpret each of the values computed in the preceding</a:t>
            </a:r>
            <a:r>
              <a:rPr dirty="0" sz="900" spc="-15">
                <a:latin typeface="Liberation Serif"/>
                <a:cs typeface="Liberation Serif"/>
              </a:rPr>
              <a:t> </a:t>
            </a:r>
            <a:r>
              <a:rPr dirty="0" sz="900">
                <a:latin typeface="Liberation Serif"/>
                <a:cs typeface="Liberation Serif"/>
              </a:rPr>
              <a:t>question?</a:t>
            </a:r>
            <a:endParaRPr sz="900">
              <a:latin typeface="Liberation Serif"/>
              <a:cs typeface="Liberation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901"/>
            <a:ext cx="5994400" cy="3088005"/>
          </a:xfrm>
          <a:custGeom>
            <a:avLst/>
            <a:gdLst/>
            <a:ahLst/>
            <a:cxnLst/>
            <a:rect l="l" t="t" r="r" b="b"/>
            <a:pathLst>
              <a:path w="5994400" h="3088004">
                <a:moveTo>
                  <a:pt x="5946890" y="3087672"/>
                </a:moveTo>
                <a:lnTo>
                  <a:pt x="47419" y="3087672"/>
                </a:lnTo>
                <a:lnTo>
                  <a:pt x="38141" y="3086820"/>
                </a:lnTo>
                <a:lnTo>
                  <a:pt x="3488" y="3058330"/>
                </a:lnTo>
                <a:lnTo>
                  <a:pt x="0" y="0"/>
                </a:lnTo>
                <a:lnTo>
                  <a:pt x="5994292" y="0"/>
                </a:lnTo>
                <a:lnTo>
                  <a:pt x="5994292" y="3040114"/>
                </a:lnTo>
                <a:lnTo>
                  <a:pt x="5993426" y="3049538"/>
                </a:lnTo>
                <a:lnTo>
                  <a:pt x="5964940" y="3084200"/>
                </a:lnTo>
                <a:lnTo>
                  <a:pt x="5946890" y="3087672"/>
                </a:lnTo>
                <a:close/>
              </a:path>
            </a:pathLst>
          </a:custGeom>
          <a:solidFill>
            <a:srgbClr val="560475">
              <a:alpha val="3138"/>
            </a:srgbClr>
          </a:solidFill>
        </p:spPr>
        <p:txBody>
          <a:bodyPr wrap="square" lIns="0" tIns="0" rIns="0" bIns="0" rtlCol="0"/>
          <a:lstStyle/>
          <a:p/>
        </p:txBody>
      </p:sp>
      <p:sp>
        <p:nvSpPr>
          <p:cNvPr id="3" name="object 3"/>
          <p:cNvSpPr/>
          <p:nvPr/>
        </p:nvSpPr>
        <p:spPr>
          <a:xfrm>
            <a:off x="790628" y="850901"/>
            <a:ext cx="5975350" cy="3078480"/>
          </a:xfrm>
          <a:custGeom>
            <a:avLst/>
            <a:gdLst/>
            <a:ahLst/>
            <a:cxnLst/>
            <a:rect l="l" t="t" r="r" b="b"/>
            <a:pathLst>
              <a:path w="5975350" h="3078479">
                <a:moveTo>
                  <a:pt x="5942163" y="3078143"/>
                </a:moveTo>
                <a:lnTo>
                  <a:pt x="33064" y="3078143"/>
                </a:lnTo>
                <a:lnTo>
                  <a:pt x="28201" y="3077190"/>
                </a:lnTo>
                <a:lnTo>
                  <a:pt x="967" y="3049934"/>
                </a:lnTo>
                <a:lnTo>
                  <a:pt x="0" y="3045074"/>
                </a:lnTo>
                <a:lnTo>
                  <a:pt x="0" y="0"/>
                </a:lnTo>
                <a:lnTo>
                  <a:pt x="5975232" y="0"/>
                </a:lnTo>
                <a:lnTo>
                  <a:pt x="5975232" y="3045074"/>
                </a:lnTo>
                <a:lnTo>
                  <a:pt x="5951703" y="3075284"/>
                </a:lnTo>
                <a:lnTo>
                  <a:pt x="5942163" y="3078143"/>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6292474"/>
            <a:ext cx="5994400" cy="1572895"/>
          </a:xfrm>
          <a:custGeom>
            <a:avLst/>
            <a:gdLst/>
            <a:ahLst/>
            <a:cxnLst/>
            <a:rect l="l" t="t" r="r" b="b"/>
            <a:pathLst>
              <a:path w="5994400" h="1572895">
                <a:moveTo>
                  <a:pt x="5946911" y="1572408"/>
                </a:moveTo>
                <a:lnTo>
                  <a:pt x="47381" y="1572408"/>
                </a:lnTo>
                <a:lnTo>
                  <a:pt x="38133" y="1571558"/>
                </a:lnTo>
                <a:lnTo>
                  <a:pt x="3480" y="1543069"/>
                </a:lnTo>
                <a:lnTo>
                  <a:pt x="0" y="1524853"/>
                </a:lnTo>
                <a:lnTo>
                  <a:pt x="0" y="47549"/>
                </a:lnTo>
                <a:lnTo>
                  <a:pt x="21287" y="7843"/>
                </a:lnTo>
                <a:lnTo>
                  <a:pt x="47641" y="0"/>
                </a:lnTo>
                <a:lnTo>
                  <a:pt x="5946651" y="0"/>
                </a:lnTo>
                <a:lnTo>
                  <a:pt x="5986435" y="21292"/>
                </a:lnTo>
                <a:lnTo>
                  <a:pt x="5994283" y="47549"/>
                </a:lnTo>
                <a:lnTo>
                  <a:pt x="5994283" y="1524853"/>
                </a:lnTo>
                <a:lnTo>
                  <a:pt x="5972995" y="1564576"/>
                </a:lnTo>
                <a:lnTo>
                  <a:pt x="5946911" y="1572408"/>
                </a:lnTo>
                <a:close/>
              </a:path>
            </a:pathLst>
          </a:custGeom>
          <a:solidFill>
            <a:srgbClr val="560475">
              <a:alpha val="3138"/>
            </a:srgbClr>
          </a:solidFill>
        </p:spPr>
        <p:txBody>
          <a:bodyPr wrap="square" lIns="0" tIns="0" rIns="0" bIns="0" rtlCol="0"/>
          <a:lstStyle/>
          <a:p/>
        </p:txBody>
      </p:sp>
      <p:sp>
        <p:nvSpPr>
          <p:cNvPr id="5" name="object 5"/>
          <p:cNvSpPr/>
          <p:nvPr/>
        </p:nvSpPr>
        <p:spPr>
          <a:xfrm>
            <a:off x="781098" y="6292474"/>
            <a:ext cx="5994400" cy="1572895"/>
          </a:xfrm>
          <a:custGeom>
            <a:avLst/>
            <a:gdLst/>
            <a:ahLst/>
            <a:cxnLst/>
            <a:rect l="l" t="t" r="r" b="b"/>
            <a:pathLst>
              <a:path w="5994400" h="1572895">
                <a:moveTo>
                  <a:pt x="5946660" y="1572432"/>
                </a:moveTo>
                <a:lnTo>
                  <a:pt x="47649" y="1572432"/>
                </a:lnTo>
                <a:lnTo>
                  <a:pt x="38141" y="1571558"/>
                </a:lnTo>
                <a:lnTo>
                  <a:pt x="3488" y="1543069"/>
                </a:lnTo>
                <a:lnTo>
                  <a:pt x="0" y="1524762"/>
                </a:lnTo>
                <a:lnTo>
                  <a:pt x="1" y="47628"/>
                </a:lnTo>
                <a:lnTo>
                  <a:pt x="21295" y="7843"/>
                </a:lnTo>
                <a:lnTo>
                  <a:pt x="47649" y="0"/>
                </a:lnTo>
                <a:lnTo>
                  <a:pt x="5946660" y="0"/>
                </a:lnTo>
                <a:lnTo>
                  <a:pt x="5956157" y="869"/>
                </a:lnTo>
                <a:lnTo>
                  <a:pt x="5964940" y="3482"/>
                </a:lnTo>
                <a:lnTo>
                  <a:pt x="5973003" y="7843"/>
                </a:lnTo>
                <a:lnTo>
                  <a:pt x="5975001" y="9509"/>
                </a:lnTo>
                <a:lnTo>
                  <a:pt x="42594" y="9509"/>
                </a:lnTo>
                <a:lnTo>
                  <a:pt x="37731" y="10462"/>
                </a:lnTo>
                <a:lnTo>
                  <a:pt x="10497" y="37717"/>
                </a:lnTo>
                <a:lnTo>
                  <a:pt x="9529" y="42577"/>
                </a:lnTo>
                <a:lnTo>
                  <a:pt x="9529" y="1529810"/>
                </a:lnTo>
                <a:lnTo>
                  <a:pt x="33061" y="1560019"/>
                </a:lnTo>
                <a:lnTo>
                  <a:pt x="42594" y="1562878"/>
                </a:lnTo>
                <a:lnTo>
                  <a:pt x="5975043" y="1562878"/>
                </a:lnTo>
                <a:lnTo>
                  <a:pt x="5973003" y="1564576"/>
                </a:lnTo>
                <a:lnTo>
                  <a:pt x="5964940" y="1568938"/>
                </a:lnTo>
                <a:lnTo>
                  <a:pt x="5956157" y="1571558"/>
                </a:lnTo>
                <a:lnTo>
                  <a:pt x="5946660" y="1572432"/>
                </a:lnTo>
                <a:close/>
              </a:path>
              <a:path w="5994400" h="1572895">
                <a:moveTo>
                  <a:pt x="5975043" y="1562878"/>
                </a:moveTo>
                <a:lnTo>
                  <a:pt x="5951693" y="1562878"/>
                </a:lnTo>
                <a:lnTo>
                  <a:pt x="5956563" y="1561925"/>
                </a:lnTo>
                <a:lnTo>
                  <a:pt x="5961232" y="1560019"/>
                </a:lnTo>
                <a:lnTo>
                  <a:pt x="5984762" y="1529810"/>
                </a:lnTo>
                <a:lnTo>
                  <a:pt x="5984762" y="42577"/>
                </a:lnTo>
                <a:lnTo>
                  <a:pt x="5961232" y="12368"/>
                </a:lnTo>
                <a:lnTo>
                  <a:pt x="5951693" y="9509"/>
                </a:lnTo>
                <a:lnTo>
                  <a:pt x="5975001" y="9509"/>
                </a:lnTo>
                <a:lnTo>
                  <a:pt x="5994299" y="47628"/>
                </a:lnTo>
                <a:lnTo>
                  <a:pt x="5994300" y="1524762"/>
                </a:lnTo>
                <a:lnTo>
                  <a:pt x="5993426" y="1534276"/>
                </a:lnTo>
                <a:lnTo>
                  <a:pt x="5990806" y="1543069"/>
                </a:lnTo>
                <a:lnTo>
                  <a:pt x="5986443" y="1551135"/>
                </a:lnTo>
                <a:lnTo>
                  <a:pt x="5980340" y="1558472"/>
                </a:lnTo>
                <a:lnTo>
                  <a:pt x="5975043" y="1562878"/>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649734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3049219" y="1517986"/>
            <a:ext cx="1458074" cy="2153756"/>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1178183" y="826759"/>
            <a:ext cx="5526405" cy="634365"/>
          </a:xfrm>
          <a:prstGeom prst="rect">
            <a:avLst/>
          </a:prstGeom>
        </p:spPr>
        <p:txBody>
          <a:bodyPr wrap="square" lIns="0" tIns="5080" rIns="0" bIns="0" rtlCol="0" vert="horz">
            <a:spAutoFit/>
          </a:bodyPr>
          <a:lstStyle/>
          <a:p>
            <a:pPr algn="just" marL="128270" marR="5080" indent="-106045">
              <a:lnSpc>
                <a:spcPct val="104200"/>
              </a:lnSpc>
              <a:spcBef>
                <a:spcPts val="40"/>
              </a:spcBef>
              <a:buAutoNum type="alphaLcPeriod" startAt="3"/>
              <a:tabLst>
                <a:tab pos="128905" algn="l"/>
              </a:tabLst>
            </a:pPr>
            <a:r>
              <a:rPr dirty="0" sz="900">
                <a:latin typeface="Liberation Serif"/>
                <a:cs typeface="Liberation Serif"/>
              </a:rPr>
              <a:t>Use a graphing utility to plot the graph of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 </a:t>
            </a:r>
            <a:r>
              <a:rPr dirty="0" sz="1000" spc="185">
                <a:latin typeface="Arial"/>
                <a:cs typeface="Arial"/>
              </a:rPr>
              <a:t>= </a:t>
            </a:r>
            <a:r>
              <a:rPr dirty="0" sz="1000" spc="-50">
                <a:latin typeface="Arial"/>
                <a:cs typeface="Arial"/>
              </a:rPr>
              <a:t>64 </a:t>
            </a:r>
            <a:r>
              <a:rPr dirty="0" sz="1000" spc="185">
                <a:latin typeface="Arial"/>
                <a:cs typeface="Arial"/>
              </a:rPr>
              <a:t>− </a:t>
            </a:r>
            <a:r>
              <a:rPr dirty="0" sz="1000" spc="20">
                <a:latin typeface="Arial"/>
                <a:cs typeface="Arial"/>
              </a:rPr>
              <a:t>16(</a:t>
            </a:r>
            <a:r>
              <a:rPr dirty="0" sz="900" spc="20" i="1">
                <a:latin typeface="Arial"/>
                <a:cs typeface="Arial"/>
              </a:rPr>
              <a:t>t </a:t>
            </a:r>
            <a:r>
              <a:rPr dirty="0" sz="1000" spc="185">
                <a:latin typeface="Arial"/>
                <a:cs typeface="Arial"/>
              </a:rPr>
              <a:t>− </a:t>
            </a:r>
            <a:r>
              <a:rPr dirty="0" sz="1000" spc="-10">
                <a:latin typeface="Arial"/>
                <a:cs typeface="Arial"/>
              </a:rPr>
              <a:t>1)</a:t>
            </a:r>
            <a:r>
              <a:rPr dirty="0" baseline="31746" sz="1050" spc="-15">
                <a:latin typeface="Arial"/>
                <a:cs typeface="Arial"/>
              </a:rPr>
              <a:t>2 </a:t>
            </a:r>
            <a:r>
              <a:rPr dirty="0" sz="900">
                <a:latin typeface="Liberation Serif"/>
                <a:cs typeface="Liberation Serif"/>
              </a:rPr>
              <a:t>on an interval containing the value </a:t>
            </a:r>
            <a:r>
              <a:rPr dirty="0" sz="900" spc="105" i="1">
                <a:latin typeface="Arial"/>
                <a:cs typeface="Arial"/>
              </a:rPr>
              <a:t>t </a:t>
            </a:r>
            <a:r>
              <a:rPr dirty="0" sz="1000" spc="185">
                <a:latin typeface="Arial"/>
                <a:cs typeface="Arial"/>
              </a:rPr>
              <a:t>=</a:t>
            </a:r>
            <a:r>
              <a:rPr dirty="0" sz="1000" spc="-65">
                <a:latin typeface="Arial"/>
                <a:cs typeface="Arial"/>
              </a:rPr>
              <a:t> </a:t>
            </a:r>
            <a:r>
              <a:rPr dirty="0" sz="1000" spc="-25">
                <a:latin typeface="Arial"/>
                <a:cs typeface="Arial"/>
              </a:rPr>
              <a:t>0.8 </a:t>
            </a:r>
            <a:r>
              <a:rPr dirty="0" sz="900">
                <a:latin typeface="Liberation Serif"/>
                <a:cs typeface="Liberation Serif"/>
              </a:rPr>
              <a:t>.  Then, zoom in repeatedly on the point </a:t>
            </a:r>
            <a:r>
              <a:rPr dirty="0" sz="1000" spc="-5">
                <a:latin typeface="Arial"/>
                <a:cs typeface="Arial"/>
              </a:rPr>
              <a:t>(0.8, </a:t>
            </a:r>
            <a:r>
              <a:rPr dirty="0" sz="900" spc="10" i="1">
                <a:latin typeface="Arial"/>
                <a:cs typeface="Arial"/>
              </a:rPr>
              <a:t>s</a:t>
            </a:r>
            <a:r>
              <a:rPr dirty="0" sz="1000" spc="10">
                <a:latin typeface="Arial"/>
                <a:cs typeface="Arial"/>
              </a:rPr>
              <a:t>(0.8))</a:t>
            </a:r>
            <a:r>
              <a:rPr dirty="0" sz="900" spc="10">
                <a:latin typeface="Liberation Serif"/>
                <a:cs typeface="Liberation Serif"/>
              </a:rPr>
              <a:t>. </a:t>
            </a:r>
            <a:r>
              <a:rPr dirty="0" sz="900">
                <a:latin typeface="Liberation Serif"/>
                <a:cs typeface="Liberation Serif"/>
              </a:rPr>
              <a:t>What do you observe about how the graph appears as you</a:t>
            </a:r>
            <a:r>
              <a:rPr dirty="0" sz="900" spc="-135">
                <a:latin typeface="Liberation Serif"/>
                <a:cs typeface="Liberation Serif"/>
              </a:rPr>
              <a:t> </a:t>
            </a:r>
            <a:r>
              <a:rPr dirty="0" sz="900">
                <a:latin typeface="Liberation Serif"/>
                <a:cs typeface="Liberation Serif"/>
              </a:rPr>
              <a:t>view  it more and more</a:t>
            </a:r>
            <a:r>
              <a:rPr dirty="0" sz="900" spc="-5">
                <a:latin typeface="Liberation Serif"/>
                <a:cs typeface="Liberation Serif"/>
              </a:rPr>
              <a:t> </a:t>
            </a:r>
            <a:r>
              <a:rPr dirty="0" sz="900">
                <a:latin typeface="Liberation Serif"/>
                <a:cs typeface="Liberation Serif"/>
              </a:rPr>
              <a:t>closely?</a:t>
            </a:r>
            <a:endParaRPr sz="900">
              <a:latin typeface="Liberation Serif"/>
              <a:cs typeface="Liberation Serif"/>
            </a:endParaRPr>
          </a:p>
          <a:p>
            <a:pPr marL="128270" indent="-115570">
              <a:lnSpc>
                <a:spcPct val="100000"/>
              </a:lnSpc>
              <a:spcBef>
                <a:spcPts val="20"/>
              </a:spcBef>
              <a:buAutoNum type="alphaLcPeriod" startAt="3"/>
              <a:tabLst>
                <a:tab pos="128905" algn="l"/>
              </a:tabLst>
            </a:pPr>
            <a:r>
              <a:rPr dirty="0" sz="900">
                <a:latin typeface="Liberation Serif"/>
                <a:cs typeface="Liberation Serif"/>
              </a:rPr>
              <a:t>What</a:t>
            </a:r>
            <a:r>
              <a:rPr dirty="0" sz="900" spc="-5">
                <a:latin typeface="Liberation Serif"/>
                <a:cs typeface="Liberation Serif"/>
              </a:rPr>
              <a:t> </a:t>
            </a:r>
            <a:r>
              <a:rPr dirty="0" sz="900">
                <a:latin typeface="Liberation Serif"/>
                <a:cs typeface="Liberation Serif"/>
              </a:rPr>
              <a:t>do you conjecture is</a:t>
            </a:r>
            <a:r>
              <a:rPr dirty="0" sz="900" spc="-5">
                <a:latin typeface="Liberation Serif"/>
                <a:cs typeface="Liberation Serif"/>
              </a:rPr>
              <a:t> </a:t>
            </a:r>
            <a:r>
              <a:rPr dirty="0" sz="900">
                <a:latin typeface="Liberation Serif"/>
                <a:cs typeface="Liberation Serif"/>
              </a:rPr>
              <a:t>the velocity of the</a:t>
            </a:r>
            <a:r>
              <a:rPr dirty="0" sz="900" spc="-5">
                <a:latin typeface="Liberation Serif"/>
                <a:cs typeface="Liberation Serif"/>
              </a:rPr>
              <a:t> </a:t>
            </a:r>
            <a:r>
              <a:rPr dirty="0" sz="900">
                <a:latin typeface="Liberation Serif"/>
                <a:cs typeface="Liberation Serif"/>
              </a:rPr>
              <a:t>ball at the instant</a:t>
            </a:r>
            <a:r>
              <a:rPr dirty="0" sz="900" spc="-10">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75">
                <a:latin typeface="Arial"/>
                <a:cs typeface="Arial"/>
              </a:rPr>
              <a:t> </a:t>
            </a:r>
            <a:r>
              <a:rPr dirty="0" sz="1000" spc="-25">
                <a:latin typeface="Arial"/>
                <a:cs typeface="Arial"/>
              </a:rPr>
              <a:t>0.8</a:t>
            </a:r>
            <a:r>
              <a:rPr dirty="0" sz="1000" spc="-125">
                <a:latin typeface="Arial"/>
                <a:cs typeface="Arial"/>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Why?</a:t>
            </a:r>
            <a:endParaRPr sz="900">
              <a:latin typeface="Liberation Serif"/>
              <a:cs typeface="Liberation Serif"/>
            </a:endParaRPr>
          </a:p>
        </p:txBody>
      </p:sp>
      <p:sp>
        <p:nvSpPr>
          <p:cNvPr id="9" name="object 9"/>
          <p:cNvSpPr txBox="1"/>
          <p:nvPr/>
        </p:nvSpPr>
        <p:spPr>
          <a:xfrm>
            <a:off x="772121" y="3714312"/>
            <a:ext cx="6010910" cy="5417820"/>
          </a:xfrm>
          <a:prstGeom prst="rect">
            <a:avLst/>
          </a:prstGeom>
        </p:spPr>
        <p:txBody>
          <a:bodyPr wrap="square" lIns="0" tIns="11430" rIns="0" bIns="0" rtlCol="0" vert="horz">
            <a:spAutoFit/>
          </a:bodyPr>
          <a:lstStyle/>
          <a:p>
            <a:pPr marL="1645285">
              <a:lnSpc>
                <a:spcPct val="100000"/>
              </a:lnSpc>
              <a:spcBef>
                <a:spcPts val="90"/>
              </a:spcBef>
            </a:pPr>
            <a:r>
              <a:rPr dirty="0" sz="900" b="1" i="1">
                <a:latin typeface="Liberation Serif"/>
                <a:cs typeface="Liberation Serif"/>
              </a:rPr>
              <a:t>Figure</a:t>
            </a:r>
            <a:r>
              <a:rPr dirty="0" sz="900" spc="-10" b="1" i="1">
                <a:latin typeface="Liberation Serif"/>
                <a:cs typeface="Liberation Serif"/>
              </a:rPr>
              <a:t> </a:t>
            </a:r>
            <a:r>
              <a:rPr dirty="0" sz="650" spc="150">
                <a:latin typeface="Arial"/>
                <a:cs typeface="Arial"/>
              </a:rPr>
              <a:t>2.1.1</a:t>
            </a:r>
            <a:r>
              <a:rPr dirty="0" sz="900" spc="150" i="1">
                <a:latin typeface="Liberation Serif"/>
                <a:cs typeface="Liberation Serif"/>
              </a:rPr>
              <a:t>:</a:t>
            </a:r>
            <a:r>
              <a:rPr dirty="0" sz="900" i="1">
                <a:latin typeface="Liberation Serif"/>
                <a:cs typeface="Liberation Serif"/>
              </a:rPr>
              <a:t> A partial plot of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5">
                <a:latin typeface="Arial"/>
                <a:cs typeface="Arial"/>
              </a:rPr>
              <a:t> </a:t>
            </a:r>
            <a:r>
              <a:rPr dirty="0" sz="1000" spc="185">
                <a:latin typeface="Arial"/>
                <a:cs typeface="Arial"/>
              </a:rPr>
              <a:t>=</a:t>
            </a:r>
            <a:r>
              <a:rPr dirty="0" sz="1000" spc="-75">
                <a:latin typeface="Arial"/>
                <a:cs typeface="Arial"/>
              </a:rPr>
              <a:t> </a:t>
            </a:r>
            <a:r>
              <a:rPr dirty="0" sz="1000" spc="-50">
                <a:latin typeface="Arial"/>
                <a:cs typeface="Arial"/>
              </a:rPr>
              <a:t>64</a:t>
            </a:r>
            <a:r>
              <a:rPr dirty="0" sz="1000" spc="-105">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a:t>
            </a:r>
            <a:r>
              <a:rPr dirty="0" sz="900" spc="20" i="1">
                <a:latin typeface="Arial"/>
                <a:cs typeface="Arial"/>
              </a:rPr>
              <a:t>t</a:t>
            </a:r>
            <a:r>
              <a:rPr dirty="0" sz="900" spc="-85"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a:t>
            </a:r>
            <a:r>
              <a:rPr dirty="0" baseline="31746" sz="1050" spc="-15">
                <a:latin typeface="Arial"/>
                <a:cs typeface="Arial"/>
              </a:rPr>
              <a:t>2</a:t>
            </a:r>
            <a:r>
              <a:rPr dirty="0" baseline="31746" sz="1050" spc="217">
                <a:latin typeface="Arial"/>
                <a:cs typeface="Arial"/>
              </a:rPr>
              <a:t> </a:t>
            </a:r>
            <a:r>
              <a:rPr dirty="0" sz="900" i="1">
                <a:latin typeface="Liberation Serif"/>
                <a:cs typeface="Liberation Serif"/>
              </a:rPr>
              <a:t>.</a:t>
            </a:r>
            <a:endParaRPr sz="900">
              <a:latin typeface="Liberation Serif"/>
              <a:cs typeface="Liberation Serif"/>
            </a:endParaRPr>
          </a:p>
          <a:p>
            <a:pPr>
              <a:lnSpc>
                <a:spcPct val="100000"/>
              </a:lnSpc>
              <a:spcBef>
                <a:spcPts val="15"/>
              </a:spcBef>
            </a:pPr>
            <a:endParaRPr sz="1050">
              <a:latin typeface="Times New Roman"/>
              <a:cs typeface="Times New Roman"/>
            </a:endParaRPr>
          </a:p>
          <a:p>
            <a:pPr marL="12700">
              <a:lnSpc>
                <a:spcPct val="100000"/>
              </a:lnSpc>
              <a:spcBef>
                <a:spcPts val="5"/>
              </a:spcBef>
            </a:pPr>
            <a:r>
              <a:rPr dirty="0" sz="1050" spc="-15">
                <a:solidFill>
                  <a:srgbClr val="1279C2"/>
                </a:solidFill>
                <a:latin typeface="Liberation Sans"/>
                <a:cs typeface="Liberation Sans"/>
              </a:rPr>
              <a:t>INSTANTANEOUS</a:t>
            </a:r>
            <a:r>
              <a:rPr dirty="0" sz="1050" spc="-5">
                <a:solidFill>
                  <a:srgbClr val="1279C2"/>
                </a:solidFill>
                <a:latin typeface="Liberation Sans"/>
                <a:cs typeface="Liberation Sans"/>
              </a:rPr>
              <a:t> </a:t>
            </a:r>
            <a:r>
              <a:rPr dirty="0" sz="1050">
                <a:solidFill>
                  <a:srgbClr val="1279C2"/>
                </a:solidFill>
                <a:latin typeface="Liberation Sans"/>
                <a:cs typeface="Liberation Sans"/>
              </a:rPr>
              <a:t>VELOCITY</a:t>
            </a:r>
            <a:endParaRPr sz="1050">
              <a:latin typeface="Liberation Sans"/>
              <a:cs typeface="Liberation Sans"/>
            </a:endParaRPr>
          </a:p>
          <a:p>
            <a:pPr algn="just" marL="12700" marR="5080">
              <a:lnSpc>
                <a:spcPct val="111200"/>
              </a:lnSpc>
              <a:spcBef>
                <a:spcPts val="195"/>
              </a:spcBef>
            </a:pPr>
            <a:r>
              <a:rPr dirty="0" sz="900">
                <a:latin typeface="Liberation Serif"/>
                <a:cs typeface="Liberation Serif"/>
              </a:rPr>
              <a:t>Whether driving a </a:t>
            </a:r>
            <a:r>
              <a:rPr dirty="0" sz="900" spc="-10">
                <a:latin typeface="Liberation Serif"/>
                <a:cs typeface="Liberation Serif"/>
              </a:rPr>
              <a:t>car, </a:t>
            </a:r>
            <a:r>
              <a:rPr dirty="0" sz="900">
                <a:latin typeface="Liberation Serif"/>
                <a:cs typeface="Liberation Serif"/>
              </a:rPr>
              <a:t>riding a bike, or throwing a ball, we have an intuitive sense that any moving object has a velocity at any  given moment – a number that measures how fast the 4 object is moving </a:t>
            </a:r>
            <a:r>
              <a:rPr dirty="0" sz="900" i="1">
                <a:latin typeface="Liberation Serif"/>
                <a:cs typeface="Liberation Serif"/>
              </a:rPr>
              <a:t>right </a:t>
            </a:r>
            <a:r>
              <a:rPr dirty="0" sz="900" spc="-5" i="1">
                <a:latin typeface="Liberation Serif"/>
                <a:cs typeface="Liberation Serif"/>
              </a:rPr>
              <a:t>now</a:t>
            </a:r>
            <a:r>
              <a:rPr dirty="0" sz="900" spc="-5">
                <a:latin typeface="Liberation Serif"/>
                <a:cs typeface="Liberation Serif"/>
              </a:rPr>
              <a:t>. </a:t>
            </a:r>
            <a:r>
              <a:rPr dirty="0" sz="900">
                <a:latin typeface="Liberation Serif"/>
                <a:cs typeface="Liberation Serif"/>
              </a:rPr>
              <a:t>For instance, a </a:t>
            </a:r>
            <a:r>
              <a:rPr dirty="0" sz="900" spc="-5">
                <a:latin typeface="Liberation Serif"/>
                <a:cs typeface="Liberation Serif"/>
              </a:rPr>
              <a:t>car’s </a:t>
            </a:r>
            <a:r>
              <a:rPr dirty="0" sz="900">
                <a:latin typeface="Liberation Serif"/>
                <a:cs typeface="Liberation Serif"/>
              </a:rPr>
              <a:t>speedometer tells the  driver what appears to be the </a:t>
            </a:r>
            <a:r>
              <a:rPr dirty="0" sz="900" spc="-5">
                <a:latin typeface="Liberation Serif"/>
                <a:cs typeface="Liberation Serif"/>
              </a:rPr>
              <a:t>car’s </a:t>
            </a:r>
            <a:r>
              <a:rPr dirty="0" sz="900">
                <a:latin typeface="Liberation Serif"/>
                <a:cs typeface="Liberation Serif"/>
              </a:rPr>
              <a:t>velocity at any given instant. In fact, the posted velocity on a speedometer is really an average  velocity that is computed over a very small time interval (by computing how many revolutions the tires have </a:t>
            </a:r>
            <a:r>
              <a:rPr dirty="0" sz="900" spc="-5">
                <a:latin typeface="Liberation Serif"/>
                <a:cs typeface="Liberation Serif"/>
              </a:rPr>
              <a:t>undergone </a:t>
            </a:r>
            <a:r>
              <a:rPr dirty="0" sz="900">
                <a:latin typeface="Liberation Serif"/>
                <a:cs typeface="Liberation Serif"/>
              </a:rPr>
              <a:t>to  compute distance traveled), since velocity fundamentally comes from considering a change in position divided by a change in  time. But if we let the time interval over which average velocity is computed become shorter and </a:t>
            </a:r>
            <a:r>
              <a:rPr dirty="0" sz="900" spc="-5">
                <a:latin typeface="Liberation Serif"/>
                <a:cs typeface="Liberation Serif"/>
              </a:rPr>
              <a:t>shorter, </a:t>
            </a:r>
            <a:r>
              <a:rPr dirty="0" sz="900">
                <a:latin typeface="Liberation Serif"/>
                <a:cs typeface="Liberation Serif"/>
              </a:rPr>
              <a:t>then we can progress  from average velocity to </a:t>
            </a:r>
            <a:r>
              <a:rPr dirty="0" sz="900" i="1">
                <a:latin typeface="Liberation Serif"/>
                <a:cs typeface="Liberation Serif"/>
              </a:rPr>
              <a:t>instantaneous</a:t>
            </a:r>
            <a:r>
              <a:rPr dirty="0" sz="900" spc="-15" i="1">
                <a:latin typeface="Liberation Serif"/>
                <a:cs typeface="Liberation Serif"/>
              </a:rPr>
              <a:t> </a:t>
            </a:r>
            <a:r>
              <a:rPr dirty="0" sz="900" spc="-10">
                <a:latin typeface="Liberation Serif"/>
                <a:cs typeface="Liberation Serif"/>
              </a:rPr>
              <a:t>velocity.</a:t>
            </a:r>
            <a:endParaRPr sz="900">
              <a:latin typeface="Liberation Serif"/>
              <a:cs typeface="Liberation Serif"/>
            </a:endParaRPr>
          </a:p>
          <a:p>
            <a:pPr algn="just" marL="12700" marR="5080">
              <a:lnSpc>
                <a:spcPct val="108400"/>
              </a:lnSpc>
              <a:spcBef>
                <a:spcPts val="145"/>
              </a:spcBef>
            </a:pPr>
            <a:r>
              <a:rPr dirty="0" sz="900" spc="-10">
                <a:latin typeface="Liberation Serif"/>
                <a:cs typeface="Liberation Serif"/>
              </a:rPr>
              <a:t>Informally, </a:t>
            </a:r>
            <a:r>
              <a:rPr dirty="0" sz="900">
                <a:latin typeface="Liberation Serif"/>
                <a:cs typeface="Liberation Serif"/>
              </a:rPr>
              <a:t>we define the </a:t>
            </a:r>
            <a:r>
              <a:rPr dirty="0" sz="900" spc="-5">
                <a:latin typeface="Liberation Serif"/>
                <a:cs typeface="Liberation Serif"/>
              </a:rPr>
              <a:t>i</a:t>
            </a:r>
            <a:r>
              <a:rPr dirty="0" sz="900" spc="-5" i="1">
                <a:latin typeface="Liberation Serif"/>
                <a:cs typeface="Liberation Serif"/>
              </a:rPr>
              <a:t>nstantaneous </a:t>
            </a:r>
            <a:r>
              <a:rPr dirty="0" sz="900" i="1">
                <a:latin typeface="Liberation Serif"/>
                <a:cs typeface="Liberation Serif"/>
              </a:rPr>
              <a:t>velocity </a:t>
            </a:r>
            <a:r>
              <a:rPr dirty="0" sz="900">
                <a:latin typeface="Liberation Serif"/>
                <a:cs typeface="Liberation Serif"/>
              </a:rPr>
              <a:t>of a moving object at time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to be the value that the average velocity  approaches as we take smaller and smaller intervals of time containing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to compute the average </a:t>
            </a:r>
            <a:r>
              <a:rPr dirty="0" sz="900" spc="-10">
                <a:latin typeface="Liberation Serif"/>
                <a:cs typeface="Liberation Serif"/>
              </a:rPr>
              <a:t>velocity. </a:t>
            </a:r>
            <a:r>
              <a:rPr dirty="0" sz="900" spc="-40">
                <a:latin typeface="Liberation Serif"/>
                <a:cs typeface="Liberation Serif"/>
              </a:rPr>
              <a:t>We </a:t>
            </a:r>
            <a:r>
              <a:rPr dirty="0" sz="900">
                <a:latin typeface="Liberation Serif"/>
                <a:cs typeface="Liberation Serif"/>
              </a:rPr>
              <a:t>will develop a  more formal definition of this </a:t>
            </a:r>
            <a:r>
              <a:rPr dirty="0" sz="900" spc="-5">
                <a:latin typeface="Liberation Serif"/>
                <a:cs typeface="Liberation Serif"/>
              </a:rPr>
              <a:t>momentarily, </a:t>
            </a:r>
            <a:r>
              <a:rPr dirty="0" sz="900">
                <a:latin typeface="Liberation Serif"/>
                <a:cs typeface="Liberation Serif"/>
              </a:rPr>
              <a:t>one that will end up being the foundation of much of our work in first semester  calculus. For </a:t>
            </a:r>
            <a:r>
              <a:rPr dirty="0" sz="900" spc="-15">
                <a:latin typeface="Liberation Serif"/>
                <a:cs typeface="Liberation Serif"/>
              </a:rPr>
              <a:t>now, </a:t>
            </a:r>
            <a:r>
              <a:rPr dirty="0" sz="900">
                <a:latin typeface="Liberation Serif"/>
                <a:cs typeface="Liberation Serif"/>
              </a:rPr>
              <a:t>it is fine to think of instantaneous velocity this way: take average velocities on smaller and smaller time  intervals, and if those average velocities approach a single </a:t>
            </a:r>
            <a:r>
              <a:rPr dirty="0" sz="900" spc="-10">
                <a:latin typeface="Liberation Serif"/>
                <a:cs typeface="Liberation Serif"/>
              </a:rPr>
              <a:t>number, </a:t>
            </a:r>
            <a:r>
              <a:rPr dirty="0" sz="900">
                <a:latin typeface="Liberation Serif"/>
                <a:cs typeface="Liberation Serif"/>
              </a:rPr>
              <a:t>then that number will be the instantaneous velocity at that  point.</a:t>
            </a:r>
            <a:endParaRPr sz="900">
              <a:latin typeface="Liberation Serif"/>
              <a:cs typeface="Liberation Serif"/>
            </a:endParaRPr>
          </a:p>
          <a:p>
            <a:pPr marL="88900">
              <a:lnSpc>
                <a:spcPct val="100000"/>
              </a:lnSpc>
              <a:spcBef>
                <a:spcPts val="545"/>
              </a:spcBef>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150" spc="-30">
                <a:solidFill>
                  <a:srgbClr val="2E4E4E"/>
                </a:solidFill>
                <a:latin typeface="Arial"/>
                <a:cs typeface="Arial"/>
              </a:rPr>
              <a:t>2.1.3</a:t>
            </a:r>
            <a:r>
              <a:rPr dirty="0" sz="1050" spc="-30">
                <a:solidFill>
                  <a:srgbClr val="2E4E4E"/>
                </a:solidFill>
                <a:latin typeface="Liberation Sans"/>
                <a:cs typeface="Liberation Sans"/>
              </a:rPr>
              <a:t>:</a:t>
            </a:r>
            <a:endParaRPr sz="1050">
              <a:latin typeface="Liberation Sans"/>
              <a:cs typeface="Liberation Sans"/>
            </a:endParaRPr>
          </a:p>
          <a:p>
            <a:pPr marL="88900">
              <a:lnSpc>
                <a:spcPct val="100000"/>
              </a:lnSpc>
              <a:spcBef>
                <a:spcPts val="420"/>
              </a:spcBef>
            </a:pPr>
            <a:r>
              <a:rPr dirty="0" sz="900">
                <a:latin typeface="Liberation Serif"/>
                <a:cs typeface="Liberation Serif"/>
              </a:rPr>
              <a:t>Each</a:t>
            </a:r>
            <a:r>
              <a:rPr dirty="0" sz="900" spc="-5">
                <a:latin typeface="Liberation Serif"/>
                <a:cs typeface="Liberation Serif"/>
              </a:rPr>
              <a:t> </a:t>
            </a:r>
            <a:r>
              <a:rPr dirty="0" sz="900">
                <a:latin typeface="Liberation Serif"/>
                <a:cs typeface="Liberation Serif"/>
              </a:rPr>
              <a:t>of the</a:t>
            </a:r>
            <a:r>
              <a:rPr dirty="0" sz="900" spc="-5">
                <a:latin typeface="Liberation Serif"/>
                <a:cs typeface="Liberation Serif"/>
              </a:rPr>
              <a:t> </a:t>
            </a:r>
            <a:r>
              <a:rPr dirty="0" sz="900">
                <a:latin typeface="Liberation Serif"/>
                <a:cs typeface="Liberation Serif"/>
              </a:rPr>
              <a:t>following questions concern</a:t>
            </a:r>
            <a:r>
              <a:rPr dirty="0" sz="900" spc="-5">
                <a:latin typeface="Liberation Serif"/>
                <a:cs typeface="Liberation Serif"/>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5">
                <a:latin typeface="Arial"/>
                <a:cs typeface="Arial"/>
              </a:rPr>
              <a:t> </a:t>
            </a:r>
            <a:r>
              <a:rPr dirty="0" sz="1000" spc="185">
                <a:latin typeface="Arial"/>
                <a:cs typeface="Arial"/>
              </a:rPr>
              <a:t>=</a:t>
            </a:r>
            <a:r>
              <a:rPr dirty="0" sz="1000" spc="-75">
                <a:latin typeface="Arial"/>
                <a:cs typeface="Arial"/>
              </a:rPr>
              <a:t> </a:t>
            </a:r>
            <a:r>
              <a:rPr dirty="0" sz="1000" spc="-50">
                <a:latin typeface="Arial"/>
                <a:cs typeface="Arial"/>
              </a:rPr>
              <a:t>64</a:t>
            </a:r>
            <a:r>
              <a:rPr dirty="0" sz="1000" spc="-105">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a:t>
            </a:r>
            <a:r>
              <a:rPr dirty="0" sz="900" spc="20" i="1">
                <a:latin typeface="Arial"/>
                <a:cs typeface="Arial"/>
              </a:rPr>
              <a:t>t</a:t>
            </a:r>
            <a:r>
              <a:rPr dirty="0" sz="900" spc="-85"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a:t>
            </a:r>
            <a:r>
              <a:rPr dirty="0" baseline="31746" sz="1050" spc="-15">
                <a:latin typeface="Arial"/>
                <a:cs typeface="Arial"/>
              </a:rPr>
              <a:t>2</a:t>
            </a:r>
            <a:r>
              <a:rPr dirty="0" baseline="31746" sz="1050" spc="195">
                <a:latin typeface="Arial"/>
                <a:cs typeface="Arial"/>
              </a:rPr>
              <a:t> </a:t>
            </a:r>
            <a:r>
              <a:rPr dirty="0" sz="900">
                <a:latin typeface="Liberation Serif"/>
                <a:cs typeface="Liberation Serif"/>
              </a:rPr>
              <a:t>, the</a:t>
            </a:r>
            <a:r>
              <a:rPr dirty="0" sz="900" spc="-5">
                <a:latin typeface="Liberation Serif"/>
                <a:cs typeface="Liberation Serif"/>
              </a:rPr>
              <a:t> </a:t>
            </a:r>
            <a:r>
              <a:rPr dirty="0" sz="900">
                <a:latin typeface="Liberation Serif"/>
                <a:cs typeface="Liberation Serif"/>
              </a:rPr>
              <a:t>position function from</a:t>
            </a:r>
            <a:r>
              <a:rPr dirty="0" sz="900" spc="-5">
                <a:latin typeface="Liberation Serif"/>
                <a:cs typeface="Liberation Serif"/>
              </a:rPr>
              <a:t> </a:t>
            </a:r>
            <a:r>
              <a:rPr dirty="0" sz="900">
                <a:latin typeface="Liberation Serif"/>
                <a:cs typeface="Liberation Serif"/>
              </a:rPr>
              <a:t>Preview Activity</a:t>
            </a:r>
            <a:r>
              <a:rPr dirty="0" sz="900" spc="-5">
                <a:latin typeface="Liberation Serif"/>
                <a:cs typeface="Liberation Serif"/>
              </a:rPr>
              <a:t> </a:t>
            </a:r>
            <a:r>
              <a:rPr dirty="0" sz="1000" spc="-20">
                <a:latin typeface="Arial"/>
                <a:cs typeface="Arial"/>
              </a:rPr>
              <a:t>2.1.1</a:t>
            </a:r>
            <a:r>
              <a:rPr dirty="0" sz="900" spc="-20">
                <a:latin typeface="Liberation Serif"/>
                <a:cs typeface="Liberation Serif"/>
              </a:rPr>
              <a:t>.</a:t>
            </a:r>
            <a:endParaRPr sz="900">
              <a:latin typeface="Liberation Serif"/>
              <a:cs typeface="Liberation Serif"/>
            </a:endParaRPr>
          </a:p>
          <a:p>
            <a:pPr marL="534670" marR="81915" indent="-106680">
              <a:lnSpc>
                <a:spcPct val="106300"/>
              </a:lnSpc>
              <a:spcBef>
                <a:spcPts val="150"/>
              </a:spcBef>
              <a:buAutoNum type="alphaLcPeriod"/>
              <a:tabLst>
                <a:tab pos="535305" algn="l"/>
              </a:tabLst>
            </a:pPr>
            <a:r>
              <a:rPr dirty="0" sz="900">
                <a:latin typeface="Liberation Serif"/>
                <a:cs typeface="Liberation Serif"/>
              </a:rPr>
              <a:t>Compute the average velocity of the ball on the time interval </a:t>
            </a:r>
            <a:r>
              <a:rPr dirty="0" sz="1000" spc="-10">
                <a:latin typeface="Arial"/>
                <a:cs typeface="Arial"/>
              </a:rPr>
              <a:t>[1.5, </a:t>
            </a:r>
            <a:r>
              <a:rPr dirty="0" sz="1000" spc="-35">
                <a:latin typeface="Arial"/>
                <a:cs typeface="Arial"/>
              </a:rPr>
              <a:t>2]</a:t>
            </a:r>
            <a:r>
              <a:rPr dirty="0" sz="900" spc="-35">
                <a:latin typeface="Liberation Serif"/>
                <a:cs typeface="Liberation Serif"/>
              </a:rPr>
              <a:t>. </a:t>
            </a:r>
            <a:r>
              <a:rPr dirty="0" sz="900">
                <a:latin typeface="Liberation Serif"/>
                <a:cs typeface="Liberation Serif"/>
              </a:rPr>
              <a:t>What is </a:t>
            </a:r>
            <a:r>
              <a:rPr dirty="0" sz="900" spc="-5">
                <a:latin typeface="Liberation Serif"/>
                <a:cs typeface="Liberation Serif"/>
              </a:rPr>
              <a:t>different </a:t>
            </a:r>
            <a:r>
              <a:rPr dirty="0" sz="900">
                <a:latin typeface="Liberation Serif"/>
                <a:cs typeface="Liberation Serif"/>
              </a:rPr>
              <a:t>between this value and the  average velocity on the interval </a:t>
            </a:r>
            <a:r>
              <a:rPr dirty="0" sz="1000" spc="-10">
                <a:latin typeface="Arial"/>
                <a:cs typeface="Arial"/>
              </a:rPr>
              <a:t>[0,</a:t>
            </a:r>
            <a:r>
              <a:rPr dirty="0" sz="1000" spc="-110">
                <a:latin typeface="Arial"/>
                <a:cs typeface="Arial"/>
              </a:rPr>
              <a:t> </a:t>
            </a:r>
            <a:r>
              <a:rPr dirty="0" sz="1000" spc="-25">
                <a:latin typeface="Arial"/>
                <a:cs typeface="Arial"/>
              </a:rPr>
              <a:t>0.5]</a:t>
            </a:r>
            <a:r>
              <a:rPr dirty="0" sz="900" spc="-25">
                <a:latin typeface="Liberation Serif"/>
                <a:cs typeface="Liberation Serif"/>
              </a:rPr>
              <a:t>?</a:t>
            </a:r>
            <a:endParaRPr sz="900">
              <a:latin typeface="Liberation Serif"/>
              <a:cs typeface="Liberation Serif"/>
            </a:endParaRPr>
          </a:p>
          <a:p>
            <a:pPr marL="534670" marR="84455" indent="-116205">
              <a:lnSpc>
                <a:spcPct val="100000"/>
              </a:lnSpc>
              <a:buAutoNum type="alphaLcPeriod"/>
              <a:tabLst>
                <a:tab pos="535305" algn="l"/>
              </a:tabLst>
            </a:pPr>
            <a:r>
              <a:rPr dirty="0" sz="900">
                <a:latin typeface="Liberation Serif"/>
                <a:cs typeface="Liberation Serif"/>
              </a:rPr>
              <a:t>Use appropriate computing technology to estimate the instantaneous velocity of the ball at </a:t>
            </a:r>
            <a:r>
              <a:rPr dirty="0" sz="900" spc="105" i="1">
                <a:latin typeface="Arial"/>
                <a:cs typeface="Arial"/>
              </a:rPr>
              <a:t>t </a:t>
            </a:r>
            <a:r>
              <a:rPr dirty="0" sz="1000" spc="185">
                <a:latin typeface="Arial"/>
                <a:cs typeface="Arial"/>
              </a:rPr>
              <a:t>= </a:t>
            </a:r>
            <a:r>
              <a:rPr dirty="0" sz="1000" spc="-25">
                <a:latin typeface="Arial"/>
                <a:cs typeface="Arial"/>
              </a:rPr>
              <a:t>1.5 </a:t>
            </a:r>
            <a:r>
              <a:rPr dirty="0" sz="900">
                <a:latin typeface="Liberation Serif"/>
                <a:cs typeface="Liberation Serif"/>
              </a:rPr>
              <a:t>. Likewise,  estimate</a:t>
            </a:r>
            <a:r>
              <a:rPr dirty="0" sz="900" spc="-5">
                <a:latin typeface="Liberation Serif"/>
                <a:cs typeface="Liberation Serif"/>
              </a:rPr>
              <a:t> </a:t>
            </a:r>
            <a:r>
              <a:rPr dirty="0" sz="900">
                <a:latin typeface="Liberation Serif"/>
                <a:cs typeface="Liberation Serif"/>
              </a:rPr>
              <a:t>the instantaneous velocity of</a:t>
            </a:r>
            <a:r>
              <a:rPr dirty="0" sz="900" spc="-5">
                <a:latin typeface="Liberation Serif"/>
                <a:cs typeface="Liberation Serif"/>
              </a:rPr>
              <a:t> </a:t>
            </a:r>
            <a:r>
              <a:rPr dirty="0" sz="900">
                <a:latin typeface="Liberation Serif"/>
                <a:cs typeface="Liberation Serif"/>
              </a:rPr>
              <a:t>the ball at</a:t>
            </a:r>
            <a:r>
              <a:rPr dirty="0" sz="900" spc="-5">
                <a:latin typeface="Liberation Serif"/>
                <a:cs typeface="Liberation Serif"/>
              </a:rPr>
              <a:t> </a:t>
            </a:r>
            <a:r>
              <a:rPr dirty="0" sz="900" spc="105" i="1">
                <a:latin typeface="Arial"/>
                <a:cs typeface="Arial"/>
              </a:rPr>
              <a:t>t</a:t>
            </a:r>
            <a:r>
              <a:rPr dirty="0" sz="900" spc="-15" i="1">
                <a:latin typeface="Arial"/>
                <a:cs typeface="Arial"/>
              </a:rPr>
              <a:t> </a:t>
            </a:r>
            <a:r>
              <a:rPr dirty="0" sz="1000" spc="185">
                <a:latin typeface="Arial"/>
                <a:cs typeface="Arial"/>
              </a:rPr>
              <a:t>=</a:t>
            </a:r>
            <a:r>
              <a:rPr dirty="0" sz="1000" spc="-75">
                <a:latin typeface="Arial"/>
                <a:cs typeface="Arial"/>
              </a:rPr>
              <a:t> </a:t>
            </a:r>
            <a:r>
              <a:rPr dirty="0" sz="1000" spc="-65">
                <a:latin typeface="Arial"/>
                <a:cs typeface="Arial"/>
              </a:rPr>
              <a:t>2</a:t>
            </a:r>
            <a:r>
              <a:rPr dirty="0" sz="1000" spc="-125">
                <a:latin typeface="Arial"/>
                <a:cs typeface="Arial"/>
              </a:rPr>
              <a:t> </a:t>
            </a:r>
            <a:r>
              <a:rPr dirty="0" sz="900">
                <a:latin typeface="Liberation Serif"/>
                <a:cs typeface="Liberation Serif"/>
              </a:rPr>
              <a:t>. Which</a:t>
            </a:r>
            <a:r>
              <a:rPr dirty="0" sz="900" spc="-5">
                <a:latin typeface="Liberation Serif"/>
                <a:cs typeface="Liberation Serif"/>
              </a:rPr>
              <a:t> </a:t>
            </a:r>
            <a:r>
              <a:rPr dirty="0" sz="900">
                <a:latin typeface="Liberation Serif"/>
                <a:cs typeface="Liberation Serif"/>
              </a:rPr>
              <a:t>value is greater?</a:t>
            </a:r>
            <a:endParaRPr sz="900">
              <a:latin typeface="Liberation Serif"/>
              <a:cs typeface="Liberation Serif"/>
            </a:endParaRPr>
          </a:p>
          <a:p>
            <a:pPr marL="534670" marR="81280" indent="-106680">
              <a:lnSpc>
                <a:spcPts val="1200"/>
              </a:lnSpc>
              <a:spcBef>
                <a:spcPts val="40"/>
              </a:spcBef>
              <a:buAutoNum type="alphaLcPeriod"/>
              <a:tabLst>
                <a:tab pos="535305" algn="l"/>
              </a:tabLst>
            </a:pPr>
            <a:r>
              <a:rPr dirty="0" sz="900">
                <a:latin typeface="Liberation Serif"/>
                <a:cs typeface="Liberation Serif"/>
              </a:rPr>
              <a:t>How is the sign of the instantaneous velocity of the ball related to its behavior at a given point in time? That is, what  does positive instantaneous velocity tell you the ball is doing? Negative instantaneous</a:t>
            </a:r>
            <a:r>
              <a:rPr dirty="0" sz="900" spc="-30">
                <a:latin typeface="Liberation Serif"/>
                <a:cs typeface="Liberation Serif"/>
              </a:rPr>
              <a:t> </a:t>
            </a:r>
            <a:r>
              <a:rPr dirty="0" sz="900">
                <a:latin typeface="Liberation Serif"/>
                <a:cs typeface="Liberation Serif"/>
              </a:rPr>
              <a:t>velocity?</a:t>
            </a:r>
            <a:endParaRPr sz="900">
              <a:latin typeface="Liberation Serif"/>
              <a:cs typeface="Liberation Serif"/>
            </a:endParaRPr>
          </a:p>
          <a:p>
            <a:pPr marL="534670" indent="-116205">
              <a:lnSpc>
                <a:spcPts val="1160"/>
              </a:lnSpc>
              <a:buAutoNum type="alphaLcPeriod"/>
              <a:tabLst>
                <a:tab pos="535305" algn="l"/>
              </a:tabLst>
            </a:pPr>
            <a:r>
              <a:rPr dirty="0" sz="900" spc="-10">
                <a:latin typeface="Liberation Serif"/>
                <a:cs typeface="Liberation Serif"/>
              </a:rPr>
              <a:t>Without</a:t>
            </a:r>
            <a:r>
              <a:rPr dirty="0" sz="900" spc="-5">
                <a:latin typeface="Liberation Serif"/>
                <a:cs typeface="Liberation Serif"/>
              </a:rPr>
              <a:t> </a:t>
            </a:r>
            <a:r>
              <a:rPr dirty="0" sz="900">
                <a:latin typeface="Liberation Serif"/>
                <a:cs typeface="Liberation Serif"/>
              </a:rPr>
              <a:t>doing any</a:t>
            </a:r>
            <a:r>
              <a:rPr dirty="0" sz="900" spc="-5">
                <a:latin typeface="Liberation Serif"/>
                <a:cs typeface="Liberation Serif"/>
              </a:rPr>
              <a:t> </a:t>
            </a:r>
            <a:r>
              <a:rPr dirty="0" sz="900">
                <a:latin typeface="Liberation Serif"/>
                <a:cs typeface="Liberation Serif"/>
              </a:rPr>
              <a:t>computations, what do</a:t>
            </a:r>
            <a:r>
              <a:rPr dirty="0" sz="900" spc="-5">
                <a:latin typeface="Liberation Serif"/>
                <a:cs typeface="Liberation Serif"/>
              </a:rPr>
              <a:t> </a:t>
            </a:r>
            <a:r>
              <a:rPr dirty="0" sz="900">
                <a:latin typeface="Liberation Serif"/>
                <a:cs typeface="Liberation Serif"/>
              </a:rPr>
              <a:t>you expect</a:t>
            </a:r>
            <a:r>
              <a:rPr dirty="0" sz="900" spc="-5">
                <a:latin typeface="Liberation Serif"/>
                <a:cs typeface="Liberation Serif"/>
              </a:rPr>
              <a:t> </a:t>
            </a:r>
            <a:r>
              <a:rPr dirty="0" sz="900">
                <a:latin typeface="Liberation Serif"/>
                <a:cs typeface="Liberation Serif"/>
              </a:rPr>
              <a:t>to be the</a:t>
            </a:r>
            <a:r>
              <a:rPr dirty="0" sz="900" spc="-5">
                <a:latin typeface="Liberation Serif"/>
                <a:cs typeface="Liberation Serif"/>
              </a:rPr>
              <a:t> </a:t>
            </a:r>
            <a:r>
              <a:rPr dirty="0" sz="900">
                <a:latin typeface="Liberation Serif"/>
                <a:cs typeface="Liberation Serif"/>
              </a:rPr>
              <a:t>instantaneous velocity</a:t>
            </a:r>
            <a:r>
              <a:rPr dirty="0" sz="900" spc="-5">
                <a:latin typeface="Liberation Serif"/>
                <a:cs typeface="Liberation Serif"/>
              </a:rPr>
              <a:t> </a:t>
            </a:r>
            <a:r>
              <a:rPr dirty="0" sz="900">
                <a:latin typeface="Liberation Serif"/>
                <a:cs typeface="Liberation Serif"/>
              </a:rPr>
              <a:t>of the ball</a:t>
            </a:r>
            <a:r>
              <a:rPr dirty="0" sz="900" spc="-5">
                <a:latin typeface="Liberation Serif"/>
                <a:cs typeface="Liberation Serif"/>
              </a:rPr>
              <a:t> </a:t>
            </a:r>
            <a:r>
              <a:rPr dirty="0" sz="900">
                <a:latin typeface="Liberation Serif"/>
                <a:cs typeface="Liberation Serif"/>
              </a:rPr>
              <a:t>at</a:t>
            </a:r>
            <a:r>
              <a:rPr dirty="0" sz="900" spc="-5">
                <a:latin typeface="Liberation Serif"/>
                <a:cs typeface="Liberation Serif"/>
              </a:rPr>
              <a:t> </a:t>
            </a:r>
            <a:r>
              <a:rPr dirty="0" sz="900" spc="105" i="1">
                <a:latin typeface="Arial"/>
                <a:cs typeface="Arial"/>
              </a:rPr>
              <a:t>t</a:t>
            </a:r>
            <a:r>
              <a:rPr dirty="0" sz="900" spc="-15" i="1">
                <a:latin typeface="Arial"/>
                <a:cs typeface="Arial"/>
              </a:rPr>
              <a:t> </a:t>
            </a:r>
            <a:r>
              <a:rPr dirty="0" sz="1000" spc="185">
                <a:latin typeface="Arial"/>
                <a:cs typeface="Arial"/>
              </a:rPr>
              <a:t>=</a:t>
            </a:r>
            <a:r>
              <a:rPr dirty="0" sz="1000" spc="-75">
                <a:latin typeface="Arial"/>
                <a:cs typeface="Arial"/>
              </a:rPr>
              <a:t> </a:t>
            </a:r>
            <a:r>
              <a:rPr dirty="0" sz="1000" spc="-65">
                <a:latin typeface="Arial"/>
                <a:cs typeface="Arial"/>
              </a:rPr>
              <a:t>1</a:t>
            </a:r>
            <a:r>
              <a:rPr dirty="0" sz="1000" spc="-125">
                <a:latin typeface="Arial"/>
                <a:cs typeface="Arial"/>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Why?</a:t>
            </a:r>
            <a:endParaRPr sz="900">
              <a:latin typeface="Liberation Serif"/>
              <a:cs typeface="Liberation Serif"/>
            </a:endParaRPr>
          </a:p>
          <a:p>
            <a:pPr>
              <a:lnSpc>
                <a:spcPct val="100000"/>
              </a:lnSpc>
              <a:spcBef>
                <a:spcPts val="25"/>
              </a:spcBef>
            </a:pPr>
            <a:endParaRPr sz="800">
              <a:latin typeface="Times New Roman"/>
              <a:cs typeface="Times New Roman"/>
            </a:endParaRPr>
          </a:p>
          <a:p>
            <a:pPr algn="just" marL="12700" marR="5080">
              <a:lnSpc>
                <a:spcPct val="105100"/>
              </a:lnSpc>
            </a:pPr>
            <a:r>
              <a:rPr dirty="0" sz="900">
                <a:latin typeface="Liberation Serif"/>
                <a:cs typeface="Liberation Serif"/>
              </a:rPr>
              <a:t>At this point we have started to see a close connection between average velocity and instantaneous </a:t>
            </a:r>
            <a:r>
              <a:rPr dirty="0" sz="900" spc="-10">
                <a:latin typeface="Liberation Serif"/>
                <a:cs typeface="Liberation Serif"/>
              </a:rPr>
              <a:t>velocity, </a:t>
            </a:r>
            <a:r>
              <a:rPr dirty="0" sz="900">
                <a:latin typeface="Liberation Serif"/>
                <a:cs typeface="Liberation Serif"/>
              </a:rPr>
              <a:t>as well as how each is  connected not only to the physical behavior of the moving object but also to the geometric behavior of the graph of the position  function. In order to make the link between average and instantaneous velocity more formal, we will introduce the notion of </a:t>
            </a:r>
            <a:r>
              <a:rPr dirty="0" sz="900" i="1">
                <a:latin typeface="Liberation Serif"/>
                <a:cs typeface="Liberation Serif"/>
              </a:rPr>
              <a:t>limit  </a:t>
            </a:r>
            <a:r>
              <a:rPr dirty="0" sz="900">
                <a:latin typeface="Liberation Serif"/>
                <a:cs typeface="Liberation Serif"/>
              </a:rPr>
              <a:t>in </a:t>
            </a:r>
            <a:r>
              <a:rPr dirty="0" sz="900">
                <a:solidFill>
                  <a:srgbClr val="2FB3F5"/>
                </a:solidFill>
                <a:latin typeface="Liberation Serif"/>
                <a:cs typeface="Liberation Serif"/>
                <a:hlinkClick r:id="rId3"/>
              </a:rPr>
              <a:t>Section </a:t>
            </a:r>
            <a:r>
              <a:rPr dirty="0" sz="900" spc="-5">
                <a:solidFill>
                  <a:srgbClr val="2FB3F5"/>
                </a:solidFill>
                <a:latin typeface="Liberation Serif"/>
                <a:cs typeface="Liberation Serif"/>
                <a:hlinkClick r:id="rId3"/>
              </a:rPr>
              <a:t>1.2</a:t>
            </a:r>
            <a:r>
              <a:rPr dirty="0" sz="900" spc="-5">
                <a:latin typeface="Liberation Serif"/>
                <a:cs typeface="Liberation Serif"/>
              </a:rPr>
              <a:t>. </a:t>
            </a:r>
            <a:r>
              <a:rPr dirty="0" sz="900">
                <a:latin typeface="Liberation Serif"/>
                <a:cs typeface="Liberation Serif"/>
              </a:rPr>
              <a:t>As a preview of that concept, we look at a way to consider the limiting value of average velocity through the  introduction of a </a:t>
            </a:r>
            <a:r>
              <a:rPr dirty="0" sz="900" spc="-5">
                <a:latin typeface="Liberation Serif"/>
                <a:cs typeface="Liberation Serif"/>
              </a:rPr>
              <a:t>parameter. </a:t>
            </a:r>
            <a:r>
              <a:rPr dirty="0" sz="900">
                <a:latin typeface="Liberation Serif"/>
                <a:cs typeface="Liberation Serif"/>
              </a:rPr>
              <a:t>Note that if we desire to know the instantaneous velocity at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of a moving object with position  function s, we are interested in computing average velocities on the interval </a:t>
            </a:r>
            <a:r>
              <a:rPr dirty="0" sz="1000" spc="10">
                <a:latin typeface="Arial"/>
                <a:cs typeface="Arial"/>
              </a:rPr>
              <a:t>[</a:t>
            </a:r>
            <a:r>
              <a:rPr dirty="0" sz="900" spc="10" i="1">
                <a:latin typeface="Arial"/>
                <a:cs typeface="Arial"/>
              </a:rPr>
              <a:t>a</a:t>
            </a:r>
            <a:r>
              <a:rPr dirty="0" sz="1000" spc="10">
                <a:latin typeface="Arial"/>
                <a:cs typeface="Arial"/>
              </a:rPr>
              <a:t>, </a:t>
            </a:r>
            <a:r>
              <a:rPr dirty="0" sz="900" spc="-30" i="1">
                <a:latin typeface="Arial"/>
                <a:cs typeface="Arial"/>
              </a:rPr>
              <a:t>b</a:t>
            </a:r>
            <a:r>
              <a:rPr dirty="0" sz="1000" spc="-30">
                <a:latin typeface="Arial"/>
                <a:cs typeface="Arial"/>
              </a:rPr>
              <a:t>] </a:t>
            </a:r>
            <a:r>
              <a:rPr dirty="0" sz="900">
                <a:latin typeface="Liberation Serif"/>
                <a:cs typeface="Liberation Serif"/>
              </a:rPr>
              <a:t>for smaller and smaller intervals. One way to  visualize this is to think of the value </a:t>
            </a:r>
            <a:r>
              <a:rPr dirty="0" sz="900" spc="-80" i="1">
                <a:latin typeface="Arial"/>
                <a:cs typeface="Arial"/>
              </a:rPr>
              <a:t>b </a:t>
            </a:r>
            <a:r>
              <a:rPr dirty="0" sz="900">
                <a:latin typeface="Liberation Serif"/>
                <a:cs typeface="Liberation Serif"/>
              </a:rPr>
              <a:t>as being </a:t>
            </a:r>
            <a:r>
              <a:rPr dirty="0" sz="900" spc="-80" i="1">
                <a:latin typeface="Arial"/>
                <a:cs typeface="Arial"/>
              </a:rPr>
              <a:t>b </a:t>
            </a:r>
            <a:r>
              <a:rPr dirty="0" sz="1000" spc="185">
                <a:latin typeface="Arial"/>
                <a:cs typeface="Arial"/>
              </a:rPr>
              <a:t>= </a:t>
            </a:r>
            <a:r>
              <a:rPr dirty="0" sz="900" spc="20" i="1">
                <a:latin typeface="Arial"/>
                <a:cs typeface="Arial"/>
              </a:rPr>
              <a:t>a </a:t>
            </a:r>
            <a:r>
              <a:rPr dirty="0" sz="1000" spc="185">
                <a:latin typeface="Arial"/>
                <a:cs typeface="Arial"/>
              </a:rPr>
              <a:t>+ </a:t>
            </a:r>
            <a:r>
              <a:rPr dirty="0" sz="900" spc="70" i="1">
                <a:latin typeface="Arial"/>
                <a:cs typeface="Arial"/>
              </a:rPr>
              <a:t>h </a:t>
            </a:r>
            <a:r>
              <a:rPr dirty="0" sz="900">
                <a:latin typeface="Liberation Serif"/>
                <a:cs typeface="Liberation Serif"/>
              </a:rPr>
              <a:t>, where </a:t>
            </a:r>
            <a:r>
              <a:rPr dirty="0" sz="900" spc="70" i="1">
                <a:latin typeface="Arial"/>
                <a:cs typeface="Arial"/>
              </a:rPr>
              <a:t>h </a:t>
            </a:r>
            <a:r>
              <a:rPr dirty="0" sz="900">
                <a:latin typeface="Liberation Serif"/>
                <a:cs typeface="Liberation Serif"/>
              </a:rPr>
              <a:t>is a small number that is allowed to </a:t>
            </a:r>
            <a:r>
              <a:rPr dirty="0" sz="900" spc="-15">
                <a:latin typeface="Liberation Serif"/>
                <a:cs typeface="Liberation Serif"/>
              </a:rPr>
              <a:t>vary. </a:t>
            </a:r>
            <a:r>
              <a:rPr dirty="0" sz="900">
                <a:latin typeface="Liberation Serif"/>
                <a:cs typeface="Liberation Serif"/>
              </a:rPr>
              <a:t>Thus, we observe  that</a:t>
            </a:r>
            <a:r>
              <a:rPr dirty="0" sz="900" spc="-5">
                <a:latin typeface="Liberation Serif"/>
                <a:cs typeface="Liberation Serif"/>
              </a:rPr>
              <a:t> </a:t>
            </a:r>
            <a:r>
              <a:rPr dirty="0" sz="900">
                <a:latin typeface="Liberation Serif"/>
                <a:cs typeface="Liberation Serif"/>
              </a:rPr>
              <a:t>the average velocity of the object on</a:t>
            </a:r>
            <a:r>
              <a:rPr dirty="0" sz="900" spc="-5">
                <a:latin typeface="Liberation Serif"/>
                <a:cs typeface="Liberation Serif"/>
              </a:rPr>
              <a:t> </a:t>
            </a:r>
            <a:r>
              <a:rPr dirty="0" sz="900">
                <a:latin typeface="Liberation Serif"/>
                <a:cs typeface="Liberation Serif"/>
              </a:rPr>
              <a:t>the interval</a:t>
            </a:r>
            <a:r>
              <a:rPr dirty="0" sz="900" spc="-5">
                <a:latin typeface="Liberation Serif"/>
                <a:cs typeface="Liberation Serif"/>
              </a:rPr>
              <a:t> </a:t>
            </a:r>
            <a:r>
              <a:rPr dirty="0" sz="1000" spc="10">
                <a:latin typeface="Arial"/>
                <a:cs typeface="Arial"/>
              </a:rPr>
              <a:t>[</a:t>
            </a:r>
            <a:r>
              <a:rPr dirty="0" sz="900" spc="10" i="1">
                <a:latin typeface="Arial"/>
                <a:cs typeface="Arial"/>
              </a:rPr>
              <a:t>a</a:t>
            </a:r>
            <a:r>
              <a:rPr dirty="0" sz="1000" spc="10">
                <a:latin typeface="Arial"/>
                <a:cs typeface="Arial"/>
              </a:rPr>
              <a:t>,</a:t>
            </a:r>
            <a:r>
              <a:rPr dirty="0" sz="1000" spc="-105">
                <a:latin typeface="Arial"/>
                <a:cs typeface="Arial"/>
              </a:rPr>
              <a:t> </a:t>
            </a:r>
            <a:r>
              <a:rPr dirty="0" sz="900" spc="20" i="1">
                <a:latin typeface="Arial"/>
                <a:cs typeface="Arial"/>
              </a:rPr>
              <a:t>a</a:t>
            </a:r>
            <a:r>
              <a:rPr dirty="0" sz="900" spc="-100" i="1">
                <a:latin typeface="Arial"/>
                <a:cs typeface="Arial"/>
              </a:rPr>
              <a:t> </a:t>
            </a:r>
            <a:r>
              <a:rPr dirty="0" sz="1000" spc="185">
                <a:latin typeface="Arial"/>
                <a:cs typeface="Arial"/>
              </a:rPr>
              <a:t>+</a:t>
            </a:r>
            <a:r>
              <a:rPr dirty="0" sz="1000" spc="-150">
                <a:latin typeface="Arial"/>
                <a:cs typeface="Arial"/>
              </a:rPr>
              <a:t> </a:t>
            </a:r>
            <a:r>
              <a:rPr dirty="0" sz="900" spc="45" i="1">
                <a:latin typeface="Arial"/>
                <a:cs typeface="Arial"/>
              </a:rPr>
              <a:t>h</a:t>
            </a:r>
            <a:r>
              <a:rPr dirty="0" sz="1000" spc="45">
                <a:latin typeface="Arial"/>
                <a:cs typeface="Arial"/>
              </a:rPr>
              <a:t>]</a:t>
            </a:r>
            <a:r>
              <a:rPr dirty="0" sz="1000" spc="95">
                <a:latin typeface="Arial"/>
                <a:cs typeface="Arial"/>
              </a:rPr>
              <a:t> </a:t>
            </a:r>
            <a:r>
              <a:rPr dirty="0" sz="900">
                <a:latin typeface="Liberation Serif"/>
                <a:cs typeface="Liberation Serif"/>
              </a:rPr>
              <a:t>is</a:t>
            </a:r>
            <a:endParaRPr sz="900">
              <a:latin typeface="Liberation Serif"/>
              <a:cs typeface="Liberation Serif"/>
            </a:endParaRPr>
          </a:p>
        </p:txBody>
      </p:sp>
      <p:sp>
        <p:nvSpPr>
          <p:cNvPr id="10" name="object 10"/>
          <p:cNvSpPr txBox="1"/>
          <p:nvPr/>
        </p:nvSpPr>
        <p:spPr>
          <a:xfrm>
            <a:off x="3000619" y="9289290"/>
            <a:ext cx="619125" cy="176530"/>
          </a:xfrm>
          <a:prstGeom prst="rect">
            <a:avLst/>
          </a:prstGeom>
        </p:spPr>
        <p:txBody>
          <a:bodyPr wrap="square" lIns="0" tIns="11430" rIns="0" bIns="0" rtlCol="0" vert="horz">
            <a:spAutoFit/>
          </a:bodyPr>
          <a:lstStyle/>
          <a:p>
            <a:pPr marL="12700">
              <a:lnSpc>
                <a:spcPct val="100000"/>
              </a:lnSpc>
              <a:spcBef>
                <a:spcPts val="90"/>
              </a:spcBef>
            </a:pPr>
            <a:r>
              <a:rPr dirty="0" baseline="15432" sz="1350" spc="52" i="1">
                <a:latin typeface="Arial"/>
                <a:cs typeface="Arial"/>
              </a:rPr>
              <a:t>AV</a:t>
            </a:r>
            <a:r>
              <a:rPr dirty="0" sz="700" spc="35">
                <a:latin typeface="Arial"/>
                <a:cs typeface="Arial"/>
              </a:rPr>
              <a:t>[</a:t>
            </a:r>
            <a:r>
              <a:rPr dirty="0" sz="650" spc="35" i="1">
                <a:latin typeface="Arial"/>
                <a:cs typeface="Arial"/>
              </a:rPr>
              <a:t>a</a:t>
            </a:r>
            <a:r>
              <a:rPr dirty="0" sz="700" spc="35">
                <a:latin typeface="Arial"/>
                <a:cs typeface="Arial"/>
              </a:rPr>
              <a:t>,</a:t>
            </a:r>
            <a:r>
              <a:rPr dirty="0" sz="650" spc="35" i="1">
                <a:latin typeface="Arial"/>
                <a:cs typeface="Arial"/>
              </a:rPr>
              <a:t>a</a:t>
            </a:r>
            <a:r>
              <a:rPr dirty="0" sz="700" spc="35">
                <a:latin typeface="Arial"/>
                <a:cs typeface="Arial"/>
              </a:rPr>
              <a:t>+</a:t>
            </a:r>
            <a:r>
              <a:rPr dirty="0" sz="650" spc="35" i="1">
                <a:latin typeface="Arial"/>
                <a:cs typeface="Arial"/>
              </a:rPr>
              <a:t>h</a:t>
            </a:r>
            <a:r>
              <a:rPr dirty="0" sz="700" spc="35">
                <a:latin typeface="Arial"/>
                <a:cs typeface="Arial"/>
              </a:rPr>
              <a:t>]</a:t>
            </a:r>
            <a:r>
              <a:rPr dirty="0" sz="700" spc="15">
                <a:latin typeface="Arial"/>
                <a:cs typeface="Arial"/>
              </a:rPr>
              <a:t> </a:t>
            </a:r>
            <a:r>
              <a:rPr dirty="0" baseline="13888" sz="1500" spc="277">
                <a:latin typeface="Arial"/>
                <a:cs typeface="Arial"/>
              </a:rPr>
              <a:t>=</a:t>
            </a:r>
            <a:endParaRPr baseline="13888" sz="1500">
              <a:latin typeface="Arial"/>
              <a:cs typeface="Arial"/>
            </a:endParaRPr>
          </a:p>
        </p:txBody>
      </p:sp>
      <p:sp>
        <p:nvSpPr>
          <p:cNvPr id="11" name="object 11"/>
          <p:cNvSpPr txBox="1"/>
          <p:nvPr/>
        </p:nvSpPr>
        <p:spPr>
          <a:xfrm>
            <a:off x="3659820" y="9174931"/>
            <a:ext cx="808355" cy="176530"/>
          </a:xfrm>
          <a:prstGeom prst="rect">
            <a:avLst/>
          </a:prstGeom>
        </p:spPr>
        <p:txBody>
          <a:bodyPr wrap="square" lIns="0" tIns="11430" rIns="0" bIns="0" rtlCol="0" vert="horz">
            <a:spAutoFit/>
          </a:bodyPr>
          <a:lstStyle/>
          <a:p>
            <a:pPr marL="12700">
              <a:lnSpc>
                <a:spcPct val="100000"/>
              </a:lnSpc>
              <a:spcBef>
                <a:spcPts val="90"/>
              </a:spcBef>
            </a:pPr>
            <a:r>
              <a:rPr dirty="0" sz="900" spc="20" i="1">
                <a:latin typeface="Arial"/>
                <a:cs typeface="Arial"/>
              </a:rPr>
              <a:t>s</a:t>
            </a:r>
            <a:r>
              <a:rPr dirty="0" sz="1000" spc="20">
                <a:latin typeface="Arial"/>
                <a:cs typeface="Arial"/>
              </a:rPr>
              <a:t>(</a:t>
            </a:r>
            <a:r>
              <a:rPr dirty="0" sz="900" spc="20" i="1">
                <a:latin typeface="Arial"/>
                <a:cs typeface="Arial"/>
              </a:rPr>
              <a:t>a</a:t>
            </a:r>
            <a:r>
              <a:rPr dirty="0" sz="900" spc="-120" i="1">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1000" spc="70">
                <a:latin typeface="Arial"/>
                <a:cs typeface="Arial"/>
              </a:rPr>
              <a:t>)</a:t>
            </a:r>
            <a:r>
              <a:rPr dirty="0" sz="1000" spc="-155">
                <a:latin typeface="Arial"/>
                <a:cs typeface="Arial"/>
              </a:rPr>
              <a:t> </a:t>
            </a:r>
            <a:r>
              <a:rPr dirty="0" sz="1000" spc="185">
                <a:latin typeface="Arial"/>
                <a:cs typeface="Arial"/>
              </a:rPr>
              <a:t>−</a:t>
            </a:r>
            <a:r>
              <a:rPr dirty="0" sz="1000" spc="-165">
                <a:latin typeface="Arial"/>
                <a:cs typeface="Arial"/>
              </a:rPr>
              <a:t> </a:t>
            </a:r>
            <a:r>
              <a:rPr dirty="0" sz="900" spc="25" i="1">
                <a:latin typeface="Arial"/>
                <a:cs typeface="Arial"/>
              </a:rPr>
              <a:t>s</a:t>
            </a:r>
            <a:r>
              <a:rPr dirty="0" sz="1000" spc="25">
                <a:latin typeface="Arial"/>
                <a:cs typeface="Arial"/>
              </a:rPr>
              <a:t>(</a:t>
            </a:r>
            <a:r>
              <a:rPr dirty="0" sz="900" spc="25" i="1">
                <a:latin typeface="Arial"/>
                <a:cs typeface="Arial"/>
              </a:rPr>
              <a:t>a</a:t>
            </a:r>
            <a:r>
              <a:rPr dirty="0" sz="1000" spc="25">
                <a:latin typeface="Arial"/>
                <a:cs typeface="Arial"/>
              </a:rPr>
              <a:t>)</a:t>
            </a:r>
            <a:endParaRPr sz="1000">
              <a:latin typeface="Arial"/>
              <a:cs typeface="Arial"/>
            </a:endParaRPr>
          </a:p>
        </p:txBody>
      </p:sp>
      <p:sp>
        <p:nvSpPr>
          <p:cNvPr id="12" name="object 12"/>
          <p:cNvSpPr txBox="1"/>
          <p:nvPr/>
        </p:nvSpPr>
        <p:spPr>
          <a:xfrm>
            <a:off x="4019430" y="9356407"/>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70" i="1">
                <a:latin typeface="Arial"/>
                <a:cs typeface="Arial"/>
              </a:rPr>
              <a:t>h</a:t>
            </a:r>
            <a:endParaRPr sz="900">
              <a:latin typeface="Arial"/>
              <a:cs typeface="Arial"/>
            </a:endParaRPr>
          </a:p>
        </p:txBody>
      </p:sp>
      <p:sp>
        <p:nvSpPr>
          <p:cNvPr id="13" name="object 13"/>
          <p:cNvSpPr/>
          <p:nvPr/>
        </p:nvSpPr>
        <p:spPr>
          <a:xfrm>
            <a:off x="3649591" y="9365839"/>
            <a:ext cx="838835" cy="0"/>
          </a:xfrm>
          <a:custGeom>
            <a:avLst/>
            <a:gdLst/>
            <a:ahLst/>
            <a:cxnLst/>
            <a:rect l="l" t="t" r="r" b="b"/>
            <a:pathLst>
              <a:path w="838835" h="0">
                <a:moveTo>
                  <a:pt x="0" y="0"/>
                </a:moveTo>
                <a:lnTo>
                  <a:pt x="838629" y="0"/>
                </a:lnTo>
              </a:path>
            </a:pathLst>
          </a:custGeom>
          <a:ln w="9529">
            <a:solidFill>
              <a:srgbClr val="000000"/>
            </a:solidFill>
          </a:ln>
        </p:spPr>
        <p:txBody>
          <a:bodyPr wrap="square" lIns="0" tIns="0" rIns="0" bIns="0" rtlCol="0"/>
          <a:lstStyle/>
          <a:p/>
        </p:txBody>
      </p:sp>
      <p:sp>
        <p:nvSpPr>
          <p:cNvPr id="14" name="object 14"/>
          <p:cNvSpPr txBox="1"/>
          <p:nvPr/>
        </p:nvSpPr>
        <p:spPr>
          <a:xfrm>
            <a:off x="4491597" y="9260700"/>
            <a:ext cx="2292350" cy="176530"/>
          </a:xfrm>
          <a:prstGeom prst="rect">
            <a:avLst/>
          </a:prstGeom>
        </p:spPr>
        <p:txBody>
          <a:bodyPr wrap="square" lIns="0" tIns="11430" rIns="0" bIns="0" rtlCol="0" vert="horz">
            <a:spAutoFit/>
          </a:bodyPr>
          <a:lstStyle/>
          <a:p>
            <a:pPr marL="12700">
              <a:lnSpc>
                <a:spcPct val="100000"/>
              </a:lnSpc>
              <a:spcBef>
                <a:spcPts val="90"/>
              </a:spcBef>
              <a:tabLst>
                <a:tab pos="1905635" algn="l"/>
              </a:tabLst>
            </a:pPr>
            <a:r>
              <a:rPr dirty="0" sz="1000" spc="-5">
                <a:latin typeface="Arial"/>
                <a:cs typeface="Arial"/>
              </a:rPr>
              <a:t>,	</a:t>
            </a:r>
            <a:r>
              <a:rPr dirty="0" sz="1000">
                <a:latin typeface="Arial"/>
                <a:cs typeface="Arial"/>
              </a:rPr>
              <a:t>(2.1.2)</a:t>
            </a:r>
            <a:endParaRPr sz="1000">
              <a:latin typeface="Arial"/>
              <a:cs typeface="Arial"/>
            </a:endParaRPr>
          </a:p>
        </p:txBody>
      </p:sp>
      <p:sp>
        <p:nvSpPr>
          <p:cNvPr id="16" name="object 16"/>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17" name="object 17"/>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2.1.</a:t>
            </a:r>
            <a:fld id="{81D60167-4931-47E6-BA6A-407CBD079E47}" type="slidenum">
              <a:rPr dirty="0" spc="10"/>
              <a:t>1</a:t>
            </a:fld>
          </a:p>
        </p:txBody>
      </p:sp>
      <p:sp>
        <p:nvSpPr>
          <p:cNvPr id="18" name="object 18"/>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https://math.libretexts.org/link?4440</a:t>
            </a:r>
          </a:p>
        </p:txBody>
      </p:sp>
      <p:sp>
        <p:nvSpPr>
          <p:cNvPr id="15" name="object 15"/>
          <p:cNvSpPr txBox="1"/>
          <p:nvPr/>
        </p:nvSpPr>
        <p:spPr>
          <a:xfrm>
            <a:off x="772121" y="9523803"/>
            <a:ext cx="6008370" cy="359410"/>
          </a:xfrm>
          <a:prstGeom prst="rect">
            <a:avLst/>
          </a:prstGeom>
        </p:spPr>
        <p:txBody>
          <a:bodyPr wrap="square" lIns="0" tIns="12065" rIns="0" bIns="0" rtlCol="0" vert="horz">
            <a:spAutoFit/>
          </a:bodyPr>
          <a:lstStyle/>
          <a:p>
            <a:pPr marL="12700" marR="5080">
              <a:lnSpc>
                <a:spcPct val="114599"/>
              </a:lnSpc>
              <a:spcBef>
                <a:spcPts val="95"/>
              </a:spcBef>
            </a:pPr>
            <a:r>
              <a:rPr dirty="0" sz="900">
                <a:latin typeface="Liberation Serif"/>
                <a:cs typeface="Liberation Serif"/>
              </a:rPr>
              <a:t>with the denominator being simply </a:t>
            </a:r>
            <a:r>
              <a:rPr dirty="0" sz="900" spc="70" i="1">
                <a:latin typeface="Arial"/>
                <a:cs typeface="Arial"/>
              </a:rPr>
              <a:t>h </a:t>
            </a:r>
            <a:r>
              <a:rPr dirty="0" sz="900">
                <a:latin typeface="Liberation Serif"/>
                <a:cs typeface="Liberation Serif"/>
              </a:rPr>
              <a:t>because </a:t>
            </a:r>
            <a:r>
              <a:rPr dirty="0" sz="1000" spc="30">
                <a:latin typeface="Arial"/>
                <a:cs typeface="Arial"/>
              </a:rPr>
              <a:t>(</a:t>
            </a:r>
            <a:r>
              <a:rPr dirty="0" sz="900" spc="30" i="1">
                <a:latin typeface="Arial"/>
                <a:cs typeface="Arial"/>
              </a:rPr>
              <a:t>a </a:t>
            </a:r>
            <a:r>
              <a:rPr dirty="0" sz="1000" spc="185">
                <a:latin typeface="Arial"/>
                <a:cs typeface="Arial"/>
              </a:rPr>
              <a:t>+ </a:t>
            </a:r>
            <a:r>
              <a:rPr dirty="0" sz="900" spc="70" i="1">
                <a:latin typeface="Arial"/>
                <a:cs typeface="Arial"/>
              </a:rPr>
              <a:t>h</a:t>
            </a:r>
            <a:r>
              <a:rPr dirty="0" sz="1000" spc="70">
                <a:latin typeface="Arial"/>
                <a:cs typeface="Arial"/>
              </a:rPr>
              <a:t>) </a:t>
            </a:r>
            <a:r>
              <a:rPr dirty="0" sz="1000" spc="185">
                <a:latin typeface="Arial"/>
                <a:cs typeface="Arial"/>
              </a:rPr>
              <a:t>− </a:t>
            </a:r>
            <a:r>
              <a:rPr dirty="0" sz="900" spc="20" i="1">
                <a:latin typeface="Arial"/>
                <a:cs typeface="Arial"/>
              </a:rPr>
              <a:t>a </a:t>
            </a:r>
            <a:r>
              <a:rPr dirty="0" sz="1000" spc="185">
                <a:latin typeface="Arial"/>
                <a:cs typeface="Arial"/>
              </a:rPr>
              <a:t>= </a:t>
            </a:r>
            <a:r>
              <a:rPr dirty="0" sz="900" spc="70" i="1">
                <a:latin typeface="Arial"/>
                <a:cs typeface="Arial"/>
              </a:rPr>
              <a:t>h </a:t>
            </a:r>
            <a:r>
              <a:rPr dirty="0" sz="900">
                <a:latin typeface="Liberation Serif"/>
                <a:cs typeface="Liberation Serif"/>
              </a:rPr>
              <a:t>. </a:t>
            </a:r>
            <a:r>
              <a:rPr dirty="0" sz="900" spc="-10">
                <a:latin typeface="Liberation Serif"/>
                <a:cs typeface="Liberation Serif"/>
              </a:rPr>
              <a:t>Initially, </a:t>
            </a:r>
            <a:r>
              <a:rPr dirty="0" sz="900">
                <a:latin typeface="Liberation Serif"/>
                <a:cs typeface="Liberation Serif"/>
              </a:rPr>
              <a:t>it is fine to think of </a:t>
            </a:r>
            <a:r>
              <a:rPr dirty="0" sz="900" spc="70" i="1">
                <a:latin typeface="Arial"/>
                <a:cs typeface="Arial"/>
              </a:rPr>
              <a:t>h </a:t>
            </a:r>
            <a:r>
              <a:rPr dirty="0" sz="900">
                <a:latin typeface="Liberation Serif"/>
                <a:cs typeface="Liberation Serif"/>
              </a:rPr>
              <a:t>being a small positive real  number; but it is important to note that we allow </a:t>
            </a:r>
            <a:r>
              <a:rPr dirty="0" sz="900" spc="70" i="1">
                <a:latin typeface="Arial"/>
                <a:cs typeface="Arial"/>
              </a:rPr>
              <a:t>h </a:t>
            </a:r>
            <a:r>
              <a:rPr dirty="0" sz="900">
                <a:latin typeface="Liberation Serif"/>
                <a:cs typeface="Liberation Serif"/>
              </a:rPr>
              <a:t>to be a small negative </a:t>
            </a:r>
            <a:r>
              <a:rPr dirty="0" sz="900" spc="-10">
                <a:latin typeface="Liberation Serif"/>
                <a:cs typeface="Liberation Serif"/>
              </a:rPr>
              <a:t>number, </a:t>
            </a:r>
            <a:r>
              <a:rPr dirty="0" sz="900">
                <a:latin typeface="Liberation Serif"/>
                <a:cs typeface="Liberation Serif"/>
              </a:rPr>
              <a:t>too, as this enables us to investigate the</a:t>
            </a:r>
            <a:r>
              <a:rPr dirty="0" sz="900" spc="-35">
                <a:latin typeface="Liberation Serif"/>
                <a:cs typeface="Liberation Serif"/>
              </a:rPr>
              <a:t> </a:t>
            </a:r>
            <a:r>
              <a:rPr dirty="0" sz="900">
                <a:latin typeface="Liberation Serif"/>
                <a:cs typeface="Liberation Serif"/>
              </a:rPr>
              <a:t>average</a:t>
            </a:r>
            <a:endParaRPr sz="900">
              <a:latin typeface="Liberation Serif"/>
              <a:cs typeface="Liberation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1556110"/>
            <a:ext cx="5994400" cy="6595109"/>
          </a:xfrm>
          <a:custGeom>
            <a:avLst/>
            <a:gdLst/>
            <a:ahLst/>
            <a:cxnLst/>
            <a:rect l="l" t="t" r="r" b="b"/>
            <a:pathLst>
              <a:path w="5994400" h="6595109">
                <a:moveTo>
                  <a:pt x="5947132" y="6594654"/>
                </a:moveTo>
                <a:lnTo>
                  <a:pt x="47159" y="6594654"/>
                </a:lnTo>
                <a:lnTo>
                  <a:pt x="38133" y="6593824"/>
                </a:lnTo>
                <a:lnTo>
                  <a:pt x="3480" y="6565323"/>
                </a:lnTo>
                <a:lnTo>
                  <a:pt x="0" y="47558"/>
                </a:lnTo>
                <a:lnTo>
                  <a:pt x="863" y="38141"/>
                </a:lnTo>
                <a:lnTo>
                  <a:pt x="29348" y="3488"/>
                </a:lnTo>
                <a:lnTo>
                  <a:pt x="47641" y="0"/>
                </a:lnTo>
                <a:lnTo>
                  <a:pt x="5946651" y="0"/>
                </a:lnTo>
                <a:lnTo>
                  <a:pt x="5986435" y="21295"/>
                </a:lnTo>
                <a:lnTo>
                  <a:pt x="5994283" y="47558"/>
                </a:lnTo>
                <a:lnTo>
                  <a:pt x="5994283" y="6547118"/>
                </a:lnTo>
                <a:lnTo>
                  <a:pt x="5972995" y="6586841"/>
                </a:lnTo>
                <a:lnTo>
                  <a:pt x="5947132" y="6594654"/>
                </a:lnTo>
                <a:close/>
              </a:path>
            </a:pathLst>
          </a:custGeom>
          <a:solidFill>
            <a:srgbClr val="0753BF">
              <a:alpha val="3138"/>
            </a:srgbClr>
          </a:solidFill>
        </p:spPr>
        <p:txBody>
          <a:bodyPr wrap="square" lIns="0" tIns="0" rIns="0" bIns="0" rtlCol="0"/>
          <a:lstStyle/>
          <a:p/>
        </p:txBody>
      </p:sp>
      <p:sp>
        <p:nvSpPr>
          <p:cNvPr id="3" name="object 3"/>
          <p:cNvSpPr/>
          <p:nvPr/>
        </p:nvSpPr>
        <p:spPr>
          <a:xfrm>
            <a:off x="781098" y="1556110"/>
            <a:ext cx="5994400" cy="6595109"/>
          </a:xfrm>
          <a:custGeom>
            <a:avLst/>
            <a:gdLst/>
            <a:ahLst/>
            <a:cxnLst/>
            <a:rect l="l" t="t" r="r" b="b"/>
            <a:pathLst>
              <a:path w="5994400" h="6595109">
                <a:moveTo>
                  <a:pt x="5946660" y="6594698"/>
                </a:moveTo>
                <a:lnTo>
                  <a:pt x="47649" y="6594698"/>
                </a:lnTo>
                <a:lnTo>
                  <a:pt x="38141" y="6593824"/>
                </a:lnTo>
                <a:lnTo>
                  <a:pt x="3488" y="6565323"/>
                </a:lnTo>
                <a:lnTo>
                  <a:pt x="0" y="6547027"/>
                </a:lnTo>
                <a:lnTo>
                  <a:pt x="1" y="47629"/>
                </a:lnTo>
                <a:lnTo>
                  <a:pt x="21295" y="7850"/>
                </a:lnTo>
                <a:lnTo>
                  <a:pt x="47649" y="0"/>
                </a:lnTo>
                <a:lnTo>
                  <a:pt x="5946660" y="0"/>
                </a:lnTo>
                <a:lnTo>
                  <a:pt x="5956157" y="872"/>
                </a:lnTo>
                <a:lnTo>
                  <a:pt x="5964940" y="3488"/>
                </a:lnTo>
                <a:lnTo>
                  <a:pt x="5973003" y="7850"/>
                </a:lnTo>
                <a:lnTo>
                  <a:pt x="5974997" y="9509"/>
                </a:lnTo>
                <a:lnTo>
                  <a:pt x="42594" y="9509"/>
                </a:lnTo>
                <a:lnTo>
                  <a:pt x="37731" y="10462"/>
                </a:lnTo>
                <a:lnTo>
                  <a:pt x="10497" y="37718"/>
                </a:lnTo>
                <a:lnTo>
                  <a:pt x="9529" y="42578"/>
                </a:lnTo>
                <a:lnTo>
                  <a:pt x="9529" y="6552055"/>
                </a:lnTo>
                <a:lnTo>
                  <a:pt x="33061" y="6582265"/>
                </a:lnTo>
                <a:lnTo>
                  <a:pt x="42594" y="6585124"/>
                </a:lnTo>
                <a:lnTo>
                  <a:pt x="5975068" y="6585124"/>
                </a:lnTo>
                <a:lnTo>
                  <a:pt x="5973003" y="6586841"/>
                </a:lnTo>
                <a:lnTo>
                  <a:pt x="5964940" y="6591204"/>
                </a:lnTo>
                <a:lnTo>
                  <a:pt x="5956157" y="6593824"/>
                </a:lnTo>
                <a:lnTo>
                  <a:pt x="5946660" y="6594698"/>
                </a:lnTo>
                <a:close/>
              </a:path>
              <a:path w="5994400" h="6595109">
                <a:moveTo>
                  <a:pt x="5975068" y="6585124"/>
                </a:moveTo>
                <a:lnTo>
                  <a:pt x="5951693" y="6585124"/>
                </a:lnTo>
                <a:lnTo>
                  <a:pt x="5956563" y="6584171"/>
                </a:lnTo>
                <a:lnTo>
                  <a:pt x="5961232" y="6582265"/>
                </a:lnTo>
                <a:lnTo>
                  <a:pt x="5984762" y="6552055"/>
                </a:lnTo>
                <a:lnTo>
                  <a:pt x="5984762" y="42578"/>
                </a:lnTo>
                <a:lnTo>
                  <a:pt x="5961232" y="12368"/>
                </a:lnTo>
                <a:lnTo>
                  <a:pt x="5951693" y="9509"/>
                </a:lnTo>
                <a:lnTo>
                  <a:pt x="5974997" y="9509"/>
                </a:lnTo>
                <a:lnTo>
                  <a:pt x="5994298" y="47629"/>
                </a:lnTo>
                <a:lnTo>
                  <a:pt x="5994300" y="6547027"/>
                </a:lnTo>
                <a:lnTo>
                  <a:pt x="5993426" y="6556538"/>
                </a:lnTo>
                <a:lnTo>
                  <a:pt x="5990806" y="6565323"/>
                </a:lnTo>
                <a:lnTo>
                  <a:pt x="5986443" y="6573388"/>
                </a:lnTo>
                <a:lnTo>
                  <a:pt x="5980340" y="6580738"/>
                </a:lnTo>
                <a:lnTo>
                  <a:pt x="5975068" y="6585124"/>
                </a:lnTo>
                <a:close/>
              </a:path>
            </a:pathLst>
          </a:custGeom>
          <a:solidFill>
            <a:srgbClr val="000000">
              <a:alpha val="50199"/>
            </a:srgbClr>
          </a:solidFill>
        </p:spPr>
        <p:txBody>
          <a:bodyPr wrap="square" lIns="0" tIns="0" rIns="0" bIns="0" rtlCol="0"/>
          <a:lstStyle/>
          <a:p/>
        </p:txBody>
      </p:sp>
      <p:sp>
        <p:nvSpPr>
          <p:cNvPr id="4" name="object 4"/>
          <p:cNvSpPr/>
          <p:nvPr/>
        </p:nvSpPr>
        <p:spPr>
          <a:xfrm>
            <a:off x="857337" y="176098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5" name="object 5"/>
          <p:cNvSpPr/>
          <p:nvPr/>
        </p:nvSpPr>
        <p:spPr>
          <a:xfrm>
            <a:off x="781107" y="8198449"/>
            <a:ext cx="5994400" cy="743585"/>
          </a:xfrm>
          <a:custGeom>
            <a:avLst/>
            <a:gdLst/>
            <a:ahLst/>
            <a:cxnLst/>
            <a:rect l="l" t="t" r="r" b="b"/>
            <a:pathLst>
              <a:path w="5994400" h="743584">
                <a:moveTo>
                  <a:pt x="5946876" y="743295"/>
                </a:moveTo>
                <a:lnTo>
                  <a:pt x="47416" y="743295"/>
                </a:lnTo>
                <a:lnTo>
                  <a:pt x="38133" y="742446"/>
                </a:lnTo>
                <a:lnTo>
                  <a:pt x="3480" y="713967"/>
                </a:lnTo>
                <a:lnTo>
                  <a:pt x="0" y="695766"/>
                </a:lnTo>
                <a:lnTo>
                  <a:pt x="0" y="47549"/>
                </a:lnTo>
                <a:lnTo>
                  <a:pt x="21287" y="7843"/>
                </a:lnTo>
                <a:lnTo>
                  <a:pt x="47641" y="0"/>
                </a:lnTo>
                <a:lnTo>
                  <a:pt x="5946651" y="0"/>
                </a:lnTo>
                <a:lnTo>
                  <a:pt x="5986435" y="21292"/>
                </a:lnTo>
                <a:lnTo>
                  <a:pt x="5994283" y="47549"/>
                </a:lnTo>
                <a:lnTo>
                  <a:pt x="5994283" y="695766"/>
                </a:lnTo>
                <a:lnTo>
                  <a:pt x="5972995" y="735471"/>
                </a:lnTo>
                <a:lnTo>
                  <a:pt x="5946876" y="743295"/>
                </a:lnTo>
                <a:close/>
              </a:path>
            </a:pathLst>
          </a:custGeom>
          <a:solidFill>
            <a:srgbClr val="560475">
              <a:alpha val="3138"/>
            </a:srgbClr>
          </a:solidFill>
        </p:spPr>
        <p:txBody>
          <a:bodyPr wrap="square" lIns="0" tIns="0" rIns="0" bIns="0" rtlCol="0"/>
          <a:lstStyle/>
          <a:p/>
        </p:txBody>
      </p:sp>
      <p:sp>
        <p:nvSpPr>
          <p:cNvPr id="6" name="object 6"/>
          <p:cNvSpPr/>
          <p:nvPr/>
        </p:nvSpPr>
        <p:spPr>
          <a:xfrm>
            <a:off x="781098" y="8198449"/>
            <a:ext cx="5994400" cy="743585"/>
          </a:xfrm>
          <a:custGeom>
            <a:avLst/>
            <a:gdLst/>
            <a:ahLst/>
            <a:cxnLst/>
            <a:rect l="l" t="t" r="r" b="b"/>
            <a:pathLst>
              <a:path w="5994400" h="743584">
                <a:moveTo>
                  <a:pt x="5946660" y="743315"/>
                </a:moveTo>
                <a:lnTo>
                  <a:pt x="47649" y="743315"/>
                </a:lnTo>
                <a:lnTo>
                  <a:pt x="38141" y="742446"/>
                </a:lnTo>
                <a:lnTo>
                  <a:pt x="3488" y="713967"/>
                </a:lnTo>
                <a:lnTo>
                  <a:pt x="0" y="695675"/>
                </a:lnTo>
                <a:lnTo>
                  <a:pt x="2" y="47614"/>
                </a:lnTo>
                <a:lnTo>
                  <a:pt x="21295" y="7843"/>
                </a:lnTo>
                <a:lnTo>
                  <a:pt x="47649" y="0"/>
                </a:lnTo>
                <a:lnTo>
                  <a:pt x="5946660" y="0"/>
                </a:lnTo>
                <a:lnTo>
                  <a:pt x="5956157" y="869"/>
                </a:lnTo>
                <a:lnTo>
                  <a:pt x="5964940" y="3482"/>
                </a:lnTo>
                <a:lnTo>
                  <a:pt x="5973003" y="7843"/>
                </a:lnTo>
                <a:lnTo>
                  <a:pt x="5974984" y="9494"/>
                </a:lnTo>
                <a:lnTo>
                  <a:pt x="42594" y="9494"/>
                </a:lnTo>
                <a:lnTo>
                  <a:pt x="37731" y="10447"/>
                </a:lnTo>
                <a:lnTo>
                  <a:pt x="10497" y="37703"/>
                </a:lnTo>
                <a:lnTo>
                  <a:pt x="9529" y="42563"/>
                </a:lnTo>
                <a:lnTo>
                  <a:pt x="9529" y="700696"/>
                </a:lnTo>
                <a:lnTo>
                  <a:pt x="33061" y="730906"/>
                </a:lnTo>
                <a:lnTo>
                  <a:pt x="42594" y="733765"/>
                </a:lnTo>
                <a:lnTo>
                  <a:pt x="5975050" y="733765"/>
                </a:lnTo>
                <a:lnTo>
                  <a:pt x="5973003" y="735471"/>
                </a:lnTo>
                <a:lnTo>
                  <a:pt x="5964940" y="739833"/>
                </a:lnTo>
                <a:lnTo>
                  <a:pt x="5956157" y="742446"/>
                </a:lnTo>
                <a:lnTo>
                  <a:pt x="5946660" y="743315"/>
                </a:lnTo>
                <a:close/>
              </a:path>
              <a:path w="5994400" h="743584">
                <a:moveTo>
                  <a:pt x="5975050" y="733765"/>
                </a:moveTo>
                <a:lnTo>
                  <a:pt x="5951693" y="733765"/>
                </a:lnTo>
                <a:lnTo>
                  <a:pt x="5956563" y="732812"/>
                </a:lnTo>
                <a:lnTo>
                  <a:pt x="5961232" y="730906"/>
                </a:lnTo>
                <a:lnTo>
                  <a:pt x="5984762" y="700696"/>
                </a:lnTo>
                <a:lnTo>
                  <a:pt x="5984762" y="42563"/>
                </a:lnTo>
                <a:lnTo>
                  <a:pt x="5961232" y="12353"/>
                </a:lnTo>
                <a:lnTo>
                  <a:pt x="5951693" y="9494"/>
                </a:lnTo>
                <a:lnTo>
                  <a:pt x="5974984" y="9494"/>
                </a:lnTo>
                <a:lnTo>
                  <a:pt x="5994298" y="47614"/>
                </a:lnTo>
                <a:lnTo>
                  <a:pt x="5994300" y="695675"/>
                </a:lnTo>
                <a:lnTo>
                  <a:pt x="5993426" y="705185"/>
                </a:lnTo>
                <a:lnTo>
                  <a:pt x="5990806" y="713967"/>
                </a:lnTo>
                <a:lnTo>
                  <a:pt x="5986443" y="722023"/>
                </a:lnTo>
                <a:lnTo>
                  <a:pt x="5980340" y="729355"/>
                </a:lnTo>
                <a:lnTo>
                  <a:pt x="5975050" y="733765"/>
                </a:lnTo>
                <a:close/>
              </a:path>
            </a:pathLst>
          </a:custGeom>
          <a:solidFill>
            <a:srgbClr val="000000">
              <a:alpha val="50199"/>
            </a:srgbClr>
          </a:solidFill>
        </p:spPr>
        <p:txBody>
          <a:bodyPr wrap="square" lIns="0" tIns="0" rIns="0" bIns="0" rtlCol="0"/>
          <a:lstStyle/>
          <a:p/>
        </p:txBody>
      </p:sp>
      <p:sp>
        <p:nvSpPr>
          <p:cNvPr id="7" name="object 7"/>
          <p:cNvSpPr/>
          <p:nvPr/>
        </p:nvSpPr>
        <p:spPr>
          <a:xfrm>
            <a:off x="857337" y="840330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8" name="object 8"/>
          <p:cNvSpPr/>
          <p:nvPr/>
        </p:nvSpPr>
        <p:spPr>
          <a:xfrm>
            <a:off x="809688" y="9484947"/>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9" name="object 9"/>
          <p:cNvSpPr txBox="1"/>
          <p:nvPr/>
        </p:nvSpPr>
        <p:spPr>
          <a:xfrm>
            <a:off x="772121" y="806160"/>
            <a:ext cx="6012815" cy="945515"/>
          </a:xfrm>
          <a:prstGeom prst="rect">
            <a:avLst/>
          </a:prstGeom>
        </p:spPr>
        <p:txBody>
          <a:bodyPr wrap="square" lIns="0" tIns="12700" rIns="0" bIns="0" rtlCol="0" vert="horz">
            <a:spAutoFit/>
          </a:bodyPr>
          <a:lstStyle/>
          <a:p>
            <a:pPr marL="12700" marR="9525">
              <a:lnSpc>
                <a:spcPct val="112599"/>
              </a:lnSpc>
              <a:spcBef>
                <a:spcPts val="100"/>
              </a:spcBef>
            </a:pPr>
            <a:r>
              <a:rPr dirty="0" sz="900">
                <a:latin typeface="Liberation Serif"/>
                <a:cs typeface="Liberation Serif"/>
              </a:rPr>
              <a:t>velocity of the moving object on intervals prior to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 as well as following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 When </a:t>
            </a:r>
            <a:r>
              <a:rPr dirty="0" sz="900" spc="70" i="1">
                <a:latin typeface="Arial"/>
                <a:cs typeface="Arial"/>
              </a:rPr>
              <a:t>h </a:t>
            </a:r>
            <a:r>
              <a:rPr dirty="0" sz="1000" spc="185">
                <a:latin typeface="Arial"/>
                <a:cs typeface="Arial"/>
              </a:rPr>
              <a:t>&lt; </a:t>
            </a:r>
            <a:r>
              <a:rPr dirty="0" sz="1000" spc="-65">
                <a:latin typeface="Arial"/>
                <a:cs typeface="Arial"/>
              </a:rPr>
              <a:t>0 </a:t>
            </a:r>
            <a:r>
              <a:rPr dirty="0" sz="900">
                <a:latin typeface="Liberation Serif"/>
                <a:cs typeface="Liberation Serif"/>
              </a:rPr>
              <a:t>, </a:t>
            </a:r>
            <a:r>
              <a:rPr dirty="0" sz="900" spc="35" i="1">
                <a:latin typeface="Arial"/>
                <a:cs typeface="Arial"/>
              </a:rPr>
              <a:t>AV</a:t>
            </a:r>
            <a:r>
              <a:rPr dirty="0" baseline="-11904" sz="1050" spc="52">
                <a:latin typeface="Arial"/>
                <a:cs typeface="Arial"/>
              </a:rPr>
              <a:t>[</a:t>
            </a:r>
            <a:r>
              <a:rPr dirty="0" baseline="-12820" sz="975" spc="52" i="1">
                <a:latin typeface="Arial"/>
                <a:cs typeface="Arial"/>
              </a:rPr>
              <a:t>a</a:t>
            </a:r>
            <a:r>
              <a:rPr dirty="0" baseline="-11904" sz="1050" spc="52">
                <a:latin typeface="Arial"/>
                <a:cs typeface="Arial"/>
              </a:rPr>
              <a:t>,</a:t>
            </a:r>
            <a:r>
              <a:rPr dirty="0" baseline="-12820" sz="975" spc="52" i="1">
                <a:latin typeface="Arial"/>
                <a:cs typeface="Arial"/>
              </a:rPr>
              <a:t>a</a:t>
            </a:r>
            <a:r>
              <a:rPr dirty="0" baseline="-11904" sz="1050" spc="52">
                <a:latin typeface="Arial"/>
                <a:cs typeface="Arial"/>
              </a:rPr>
              <a:t>+</a:t>
            </a:r>
            <a:r>
              <a:rPr dirty="0" baseline="-12820" sz="975" spc="52" i="1">
                <a:latin typeface="Arial"/>
                <a:cs typeface="Arial"/>
              </a:rPr>
              <a:t>h</a:t>
            </a:r>
            <a:r>
              <a:rPr dirty="0" baseline="-11904" sz="1050" spc="52">
                <a:latin typeface="Arial"/>
                <a:cs typeface="Arial"/>
              </a:rPr>
              <a:t>] </a:t>
            </a:r>
            <a:r>
              <a:rPr dirty="0" sz="900">
                <a:latin typeface="Liberation Serif"/>
                <a:cs typeface="Liberation Serif"/>
              </a:rPr>
              <a:t>measures the  average</a:t>
            </a:r>
            <a:r>
              <a:rPr dirty="0" sz="900" spc="-5">
                <a:latin typeface="Liberation Serif"/>
                <a:cs typeface="Liberation Serif"/>
              </a:rPr>
              <a:t> </a:t>
            </a:r>
            <a:r>
              <a:rPr dirty="0" sz="900">
                <a:latin typeface="Liberation Serif"/>
                <a:cs typeface="Liberation Serif"/>
              </a:rPr>
              <a:t>velocity on the interval </a:t>
            </a:r>
            <a:r>
              <a:rPr dirty="0" sz="1000" spc="20">
                <a:latin typeface="Arial"/>
                <a:cs typeface="Arial"/>
              </a:rPr>
              <a:t>[</a:t>
            </a:r>
            <a:r>
              <a:rPr dirty="0" sz="900" spc="20" i="1">
                <a:latin typeface="Arial"/>
                <a:cs typeface="Arial"/>
              </a:rPr>
              <a:t>a</a:t>
            </a:r>
            <a:r>
              <a:rPr dirty="0" sz="900" spc="-100" i="1">
                <a:latin typeface="Arial"/>
                <a:cs typeface="Arial"/>
              </a:rPr>
              <a:t> </a:t>
            </a:r>
            <a:r>
              <a:rPr dirty="0" sz="1000" spc="185">
                <a:latin typeface="Arial"/>
                <a:cs typeface="Arial"/>
              </a:rPr>
              <a:t>+</a:t>
            </a:r>
            <a:r>
              <a:rPr dirty="0" sz="1000" spc="-150">
                <a:latin typeface="Arial"/>
                <a:cs typeface="Arial"/>
              </a:rPr>
              <a:t> </a:t>
            </a:r>
            <a:r>
              <a:rPr dirty="0" sz="900" spc="45" i="1">
                <a:latin typeface="Arial"/>
                <a:cs typeface="Arial"/>
              </a:rPr>
              <a:t>h</a:t>
            </a:r>
            <a:r>
              <a:rPr dirty="0" sz="1000" spc="45">
                <a:latin typeface="Arial"/>
                <a:cs typeface="Arial"/>
              </a:rPr>
              <a:t>,</a:t>
            </a:r>
            <a:r>
              <a:rPr dirty="0" sz="1000" spc="-105">
                <a:latin typeface="Arial"/>
                <a:cs typeface="Arial"/>
              </a:rPr>
              <a:t> </a:t>
            </a:r>
            <a:r>
              <a:rPr dirty="0" sz="900" spc="10" i="1">
                <a:latin typeface="Arial"/>
                <a:cs typeface="Arial"/>
              </a:rPr>
              <a:t>a</a:t>
            </a:r>
            <a:r>
              <a:rPr dirty="0" sz="1000" spc="10">
                <a:latin typeface="Arial"/>
                <a:cs typeface="Arial"/>
              </a:rPr>
              <a:t>]</a:t>
            </a:r>
            <a:r>
              <a:rPr dirty="0" sz="1000" spc="-130">
                <a:latin typeface="Arial"/>
                <a:cs typeface="Arial"/>
              </a:rPr>
              <a:t> </a:t>
            </a:r>
            <a:r>
              <a:rPr dirty="0" sz="900">
                <a:latin typeface="Liberation Serif"/>
                <a:cs typeface="Liberation Serif"/>
              </a:rPr>
              <a:t>.</a:t>
            </a:r>
            <a:endParaRPr sz="900">
              <a:latin typeface="Liberation Serif"/>
              <a:cs typeface="Liberation Serif"/>
            </a:endParaRPr>
          </a:p>
          <a:p>
            <a:pPr marL="12700" marR="5080">
              <a:lnSpc>
                <a:spcPct val="108400"/>
              </a:lnSpc>
              <a:spcBef>
                <a:spcPts val="125"/>
              </a:spcBef>
            </a:pPr>
            <a:r>
              <a:rPr dirty="0" sz="900" spc="-35">
                <a:latin typeface="Liberation Serif"/>
                <a:cs typeface="Liberation Serif"/>
              </a:rPr>
              <a:t>To </a:t>
            </a:r>
            <a:r>
              <a:rPr dirty="0" sz="900">
                <a:latin typeface="Liberation Serif"/>
                <a:cs typeface="Liberation Serif"/>
              </a:rPr>
              <a:t>attempt to find the instantaneous velocity at </a:t>
            </a:r>
            <a:r>
              <a:rPr dirty="0" sz="900" spc="105" i="1">
                <a:latin typeface="Arial"/>
                <a:cs typeface="Arial"/>
              </a:rPr>
              <a:t>t </a:t>
            </a:r>
            <a:r>
              <a:rPr dirty="0" sz="1000" spc="185">
                <a:latin typeface="Arial"/>
                <a:cs typeface="Arial"/>
              </a:rPr>
              <a:t>= </a:t>
            </a:r>
            <a:r>
              <a:rPr dirty="0" sz="900" spc="20" i="1">
                <a:latin typeface="Arial"/>
                <a:cs typeface="Arial"/>
              </a:rPr>
              <a:t>a </a:t>
            </a:r>
            <a:r>
              <a:rPr dirty="0" sz="900">
                <a:latin typeface="Liberation Serif"/>
                <a:cs typeface="Liberation Serif"/>
              </a:rPr>
              <a:t>, we investigate what happens as the value of </a:t>
            </a:r>
            <a:r>
              <a:rPr dirty="0" sz="900" spc="70" i="1">
                <a:latin typeface="Arial"/>
                <a:cs typeface="Arial"/>
              </a:rPr>
              <a:t>h </a:t>
            </a:r>
            <a:r>
              <a:rPr dirty="0" sz="900">
                <a:latin typeface="Liberation Serif"/>
                <a:cs typeface="Liberation Serif"/>
              </a:rPr>
              <a:t>approaches zero. </a:t>
            </a:r>
            <a:r>
              <a:rPr dirty="0" sz="900" spc="-40">
                <a:latin typeface="Liberation Serif"/>
                <a:cs typeface="Liberation Serif"/>
              </a:rPr>
              <a:t>We  </a:t>
            </a:r>
            <a:r>
              <a:rPr dirty="0" sz="900">
                <a:latin typeface="Liberation Serif"/>
                <a:cs typeface="Liberation Serif"/>
              </a:rPr>
              <a:t>consider this further in the following</a:t>
            </a:r>
            <a:r>
              <a:rPr dirty="0" sz="900" spc="-5">
                <a:latin typeface="Liberation Serif"/>
                <a:cs typeface="Liberation Serif"/>
              </a:rPr>
              <a:t> </a:t>
            </a:r>
            <a:r>
              <a:rPr dirty="0" sz="900">
                <a:latin typeface="Liberation Serif"/>
                <a:cs typeface="Liberation Serif"/>
              </a:rPr>
              <a:t>example.</a:t>
            </a:r>
            <a:endParaRPr sz="900">
              <a:latin typeface="Liberation Serif"/>
              <a:cs typeface="Liberation Serif"/>
            </a:endParaRPr>
          </a:p>
          <a:p>
            <a:pPr marL="88900">
              <a:lnSpc>
                <a:spcPct val="100000"/>
              </a:lnSpc>
              <a:spcBef>
                <a:spcPts val="545"/>
              </a:spcBef>
            </a:pPr>
            <a:r>
              <a:rPr dirty="0" sz="1050" spc="10">
                <a:solidFill>
                  <a:srgbClr val="2E4E4E"/>
                </a:solidFill>
                <a:latin typeface="Liberation Sans"/>
                <a:cs typeface="Liberation Sans"/>
              </a:rPr>
              <a:t>Example</a:t>
            </a:r>
            <a:r>
              <a:rPr dirty="0" sz="1050">
                <a:solidFill>
                  <a:srgbClr val="2E4E4E"/>
                </a:solidFill>
                <a:latin typeface="Liberation Sans"/>
                <a:cs typeface="Liberation Sans"/>
              </a:rPr>
              <a:t> </a:t>
            </a:r>
            <a:r>
              <a:rPr dirty="0" sz="1150" spc="-25">
                <a:solidFill>
                  <a:srgbClr val="2E4E4E"/>
                </a:solidFill>
                <a:latin typeface="Arial"/>
                <a:cs typeface="Arial"/>
              </a:rPr>
              <a:t>2.1.1</a:t>
            </a:r>
            <a:r>
              <a:rPr dirty="0" sz="1050" spc="-25">
                <a:solidFill>
                  <a:srgbClr val="2E4E4E"/>
                </a:solidFill>
                <a:latin typeface="Liberation Sans"/>
                <a:cs typeface="Liberation Sans"/>
              </a:rPr>
              <a:t>:</a:t>
            </a:r>
            <a:endParaRPr sz="1050">
              <a:latin typeface="Liberation Sans"/>
              <a:cs typeface="Liberation Sans"/>
            </a:endParaRPr>
          </a:p>
        </p:txBody>
      </p:sp>
      <p:sp>
        <p:nvSpPr>
          <p:cNvPr id="10" name="object 10"/>
          <p:cNvSpPr txBox="1"/>
          <p:nvPr/>
        </p:nvSpPr>
        <p:spPr>
          <a:xfrm>
            <a:off x="2857528" y="3247333"/>
            <a:ext cx="752475" cy="176530"/>
          </a:xfrm>
          <a:prstGeom prst="rect">
            <a:avLst/>
          </a:prstGeom>
        </p:spPr>
        <p:txBody>
          <a:bodyPr wrap="square" lIns="0" tIns="11430" rIns="0" bIns="0" rtlCol="0" vert="horz">
            <a:spAutoFit/>
          </a:bodyPr>
          <a:lstStyle/>
          <a:p>
            <a:pPr marL="12700">
              <a:lnSpc>
                <a:spcPct val="100000"/>
              </a:lnSpc>
              <a:spcBef>
                <a:spcPts val="90"/>
              </a:spcBef>
            </a:pPr>
            <a:r>
              <a:rPr dirty="0" baseline="9259" sz="1350" spc="30" i="1">
                <a:latin typeface="Arial"/>
                <a:cs typeface="Arial"/>
              </a:rPr>
              <a:t>AV</a:t>
            </a:r>
            <a:r>
              <a:rPr dirty="0" sz="700" spc="20">
                <a:latin typeface="Arial"/>
                <a:cs typeface="Arial"/>
              </a:rPr>
              <a:t>[0.5,0.5+</a:t>
            </a:r>
            <a:r>
              <a:rPr dirty="0" sz="650" spc="20" i="1">
                <a:latin typeface="Arial"/>
                <a:cs typeface="Arial"/>
              </a:rPr>
              <a:t>h</a:t>
            </a:r>
            <a:r>
              <a:rPr dirty="0" sz="700" spc="20">
                <a:latin typeface="Arial"/>
                <a:cs typeface="Arial"/>
              </a:rPr>
              <a:t>]</a:t>
            </a:r>
            <a:r>
              <a:rPr dirty="0" sz="700" spc="-95">
                <a:latin typeface="Arial"/>
                <a:cs typeface="Arial"/>
              </a:rPr>
              <a:t> </a:t>
            </a:r>
            <a:r>
              <a:rPr dirty="0" baseline="8333" sz="1500" spc="277">
                <a:latin typeface="Arial"/>
                <a:cs typeface="Arial"/>
              </a:rPr>
              <a:t>=</a:t>
            </a:r>
            <a:endParaRPr baseline="8333" sz="1500">
              <a:latin typeface="Arial"/>
              <a:cs typeface="Arial"/>
            </a:endParaRPr>
          </a:p>
        </p:txBody>
      </p:sp>
      <p:sp>
        <p:nvSpPr>
          <p:cNvPr id="11" name="object 11"/>
          <p:cNvSpPr txBox="1"/>
          <p:nvPr/>
        </p:nvSpPr>
        <p:spPr>
          <a:xfrm>
            <a:off x="848360" y="1779732"/>
            <a:ext cx="5859780" cy="1529715"/>
          </a:xfrm>
          <a:prstGeom prst="rect">
            <a:avLst/>
          </a:prstGeom>
        </p:spPr>
        <p:txBody>
          <a:bodyPr wrap="square" lIns="0" tIns="11430" rIns="0" bIns="0" rtlCol="0" vert="horz">
            <a:spAutoFit/>
          </a:bodyPr>
          <a:lstStyle/>
          <a:p>
            <a:pPr algn="just" marL="12700" marR="5080">
              <a:lnSpc>
                <a:spcPct val="100000"/>
              </a:lnSpc>
              <a:spcBef>
                <a:spcPts val="90"/>
              </a:spcBef>
            </a:pPr>
            <a:r>
              <a:rPr dirty="0" sz="900">
                <a:latin typeface="Liberation Serif"/>
                <a:cs typeface="Liberation Serif"/>
              </a:rPr>
              <a:t>For a falling ball whose position function is given by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 </a:t>
            </a:r>
            <a:r>
              <a:rPr dirty="0" sz="1000" spc="185">
                <a:latin typeface="Arial"/>
                <a:cs typeface="Arial"/>
              </a:rPr>
              <a:t>= </a:t>
            </a:r>
            <a:r>
              <a:rPr dirty="0" sz="1000" spc="-50">
                <a:latin typeface="Arial"/>
                <a:cs typeface="Arial"/>
              </a:rPr>
              <a:t>16 </a:t>
            </a:r>
            <a:r>
              <a:rPr dirty="0" sz="1000" spc="185">
                <a:latin typeface="Arial"/>
                <a:cs typeface="Arial"/>
              </a:rPr>
              <a:t>− </a:t>
            </a:r>
            <a:r>
              <a:rPr dirty="0" sz="1000">
                <a:latin typeface="Arial"/>
                <a:cs typeface="Arial"/>
              </a:rPr>
              <a:t>16</a:t>
            </a:r>
            <a:r>
              <a:rPr dirty="0" sz="900" i="1">
                <a:latin typeface="Arial"/>
                <a:cs typeface="Arial"/>
              </a:rPr>
              <a:t>t</a:t>
            </a:r>
            <a:r>
              <a:rPr dirty="0" baseline="31746" sz="1050">
                <a:latin typeface="Arial"/>
                <a:cs typeface="Arial"/>
              </a:rPr>
              <a:t>2 </a:t>
            </a:r>
            <a:r>
              <a:rPr dirty="0" sz="900">
                <a:latin typeface="Liberation Serif"/>
                <a:cs typeface="Liberation Serif"/>
              </a:rPr>
              <a:t>(where </a:t>
            </a:r>
            <a:r>
              <a:rPr dirty="0" sz="900" spc="10" i="1">
                <a:latin typeface="Arial"/>
                <a:cs typeface="Arial"/>
              </a:rPr>
              <a:t>s </a:t>
            </a:r>
            <a:r>
              <a:rPr dirty="0" sz="900">
                <a:latin typeface="Liberation Serif"/>
                <a:cs typeface="Liberation Serif"/>
              </a:rPr>
              <a:t>is measured in feet and </a:t>
            </a:r>
            <a:r>
              <a:rPr dirty="0" sz="900" spc="105" i="1">
                <a:latin typeface="Arial"/>
                <a:cs typeface="Arial"/>
              </a:rPr>
              <a:t>t</a:t>
            </a:r>
            <a:r>
              <a:rPr dirty="0" sz="900" spc="-60" i="1">
                <a:latin typeface="Arial"/>
                <a:cs typeface="Arial"/>
              </a:rPr>
              <a:t> </a:t>
            </a:r>
            <a:r>
              <a:rPr dirty="0" sz="900">
                <a:latin typeface="Liberation Serif"/>
                <a:cs typeface="Liberation Serif"/>
              </a:rPr>
              <a:t>in seconds), find  an</a:t>
            </a:r>
            <a:r>
              <a:rPr dirty="0" sz="900" spc="30">
                <a:latin typeface="Liberation Serif"/>
                <a:cs typeface="Liberation Serif"/>
              </a:rPr>
              <a:t> </a:t>
            </a:r>
            <a:r>
              <a:rPr dirty="0" sz="900">
                <a:latin typeface="Liberation Serif"/>
                <a:cs typeface="Liberation Serif"/>
              </a:rPr>
              <a:t>expression</a:t>
            </a:r>
            <a:r>
              <a:rPr dirty="0" sz="900" spc="35">
                <a:latin typeface="Liberation Serif"/>
                <a:cs typeface="Liberation Serif"/>
              </a:rPr>
              <a:t> </a:t>
            </a:r>
            <a:r>
              <a:rPr dirty="0" sz="900">
                <a:latin typeface="Liberation Serif"/>
                <a:cs typeface="Liberation Serif"/>
              </a:rPr>
              <a:t>for</a:t>
            </a:r>
            <a:r>
              <a:rPr dirty="0" sz="900" spc="30">
                <a:latin typeface="Liberation Serif"/>
                <a:cs typeface="Liberation Serif"/>
              </a:rPr>
              <a:t> </a:t>
            </a:r>
            <a:r>
              <a:rPr dirty="0" sz="900">
                <a:latin typeface="Liberation Serif"/>
                <a:cs typeface="Liberation Serif"/>
              </a:rPr>
              <a:t>the</a:t>
            </a:r>
            <a:r>
              <a:rPr dirty="0" sz="900" spc="35">
                <a:latin typeface="Liberation Serif"/>
                <a:cs typeface="Liberation Serif"/>
              </a:rPr>
              <a:t> </a:t>
            </a:r>
            <a:r>
              <a:rPr dirty="0" sz="900">
                <a:latin typeface="Liberation Serif"/>
                <a:cs typeface="Liberation Serif"/>
              </a:rPr>
              <a:t>average</a:t>
            </a:r>
            <a:r>
              <a:rPr dirty="0" sz="900" spc="30">
                <a:latin typeface="Liberation Serif"/>
                <a:cs typeface="Liberation Serif"/>
              </a:rPr>
              <a:t> </a:t>
            </a:r>
            <a:r>
              <a:rPr dirty="0" sz="900">
                <a:latin typeface="Liberation Serif"/>
                <a:cs typeface="Liberation Serif"/>
              </a:rPr>
              <a:t>velocity</a:t>
            </a:r>
            <a:r>
              <a:rPr dirty="0" sz="900" spc="35">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the</a:t>
            </a:r>
            <a:r>
              <a:rPr dirty="0" sz="900" spc="35">
                <a:latin typeface="Liberation Serif"/>
                <a:cs typeface="Liberation Serif"/>
              </a:rPr>
              <a:t> </a:t>
            </a:r>
            <a:r>
              <a:rPr dirty="0" sz="900">
                <a:latin typeface="Liberation Serif"/>
                <a:cs typeface="Liberation Serif"/>
              </a:rPr>
              <a:t>ball</a:t>
            </a:r>
            <a:r>
              <a:rPr dirty="0" sz="900" spc="30">
                <a:latin typeface="Liberation Serif"/>
                <a:cs typeface="Liberation Serif"/>
              </a:rPr>
              <a:t> </a:t>
            </a:r>
            <a:r>
              <a:rPr dirty="0" sz="900">
                <a:latin typeface="Liberation Serif"/>
                <a:cs typeface="Liberation Serif"/>
              </a:rPr>
              <a:t>on</a:t>
            </a:r>
            <a:r>
              <a:rPr dirty="0" sz="900" spc="35">
                <a:latin typeface="Liberation Serif"/>
                <a:cs typeface="Liberation Serif"/>
              </a:rPr>
              <a:t> </a:t>
            </a:r>
            <a:r>
              <a:rPr dirty="0" sz="900">
                <a:latin typeface="Liberation Serif"/>
                <a:cs typeface="Liberation Serif"/>
              </a:rPr>
              <a:t>a</a:t>
            </a:r>
            <a:r>
              <a:rPr dirty="0" sz="900" spc="30">
                <a:latin typeface="Liberation Serif"/>
                <a:cs typeface="Liberation Serif"/>
              </a:rPr>
              <a:t> </a:t>
            </a:r>
            <a:r>
              <a:rPr dirty="0" sz="900">
                <a:latin typeface="Liberation Serif"/>
                <a:cs typeface="Liberation Serif"/>
              </a:rPr>
              <a:t>time</a:t>
            </a:r>
            <a:r>
              <a:rPr dirty="0" sz="900" spc="35">
                <a:latin typeface="Liberation Serif"/>
                <a:cs typeface="Liberation Serif"/>
              </a:rPr>
              <a:t> </a:t>
            </a:r>
            <a:r>
              <a:rPr dirty="0" sz="900">
                <a:latin typeface="Liberation Serif"/>
                <a:cs typeface="Liberation Serif"/>
              </a:rPr>
              <a:t>interval</a:t>
            </a:r>
            <a:r>
              <a:rPr dirty="0" sz="900" spc="35">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the</a:t>
            </a:r>
            <a:r>
              <a:rPr dirty="0" sz="900" spc="35">
                <a:latin typeface="Liberation Serif"/>
                <a:cs typeface="Liberation Serif"/>
              </a:rPr>
              <a:t> </a:t>
            </a:r>
            <a:r>
              <a:rPr dirty="0" sz="900">
                <a:latin typeface="Liberation Serif"/>
                <a:cs typeface="Liberation Serif"/>
              </a:rPr>
              <a:t>form</a:t>
            </a:r>
            <a:r>
              <a:rPr dirty="0" sz="900" spc="30">
                <a:latin typeface="Liberation Serif"/>
                <a:cs typeface="Liberation Serif"/>
              </a:rPr>
              <a:t> </a:t>
            </a:r>
            <a:r>
              <a:rPr dirty="0" sz="1000" spc="-10">
                <a:latin typeface="Arial"/>
                <a:cs typeface="Arial"/>
              </a:rPr>
              <a:t>[0.5,</a:t>
            </a:r>
            <a:r>
              <a:rPr dirty="0" sz="1000" spc="-105">
                <a:latin typeface="Arial"/>
                <a:cs typeface="Arial"/>
              </a:rPr>
              <a:t> </a:t>
            </a:r>
            <a:r>
              <a:rPr dirty="0" sz="1000" spc="-25">
                <a:latin typeface="Arial"/>
                <a:cs typeface="Arial"/>
              </a:rPr>
              <a:t>0.5</a:t>
            </a:r>
            <a:r>
              <a:rPr dirty="0" sz="1000" spc="-100">
                <a:latin typeface="Arial"/>
                <a:cs typeface="Arial"/>
              </a:rPr>
              <a:t> </a:t>
            </a:r>
            <a:r>
              <a:rPr dirty="0" sz="1000" spc="185">
                <a:latin typeface="Arial"/>
                <a:cs typeface="Arial"/>
              </a:rPr>
              <a:t>+</a:t>
            </a:r>
            <a:r>
              <a:rPr dirty="0" sz="1000" spc="-155">
                <a:latin typeface="Arial"/>
                <a:cs typeface="Arial"/>
              </a:rPr>
              <a:t> </a:t>
            </a:r>
            <a:r>
              <a:rPr dirty="0" sz="900" spc="45" i="1">
                <a:latin typeface="Arial"/>
                <a:cs typeface="Arial"/>
              </a:rPr>
              <a:t>h</a:t>
            </a:r>
            <a:r>
              <a:rPr dirty="0" sz="1000" spc="45">
                <a:latin typeface="Arial"/>
                <a:cs typeface="Arial"/>
              </a:rPr>
              <a:t>]</a:t>
            </a:r>
            <a:r>
              <a:rPr dirty="0" sz="1000" spc="85">
                <a:latin typeface="Arial"/>
                <a:cs typeface="Arial"/>
              </a:rPr>
              <a:t> </a:t>
            </a:r>
            <a:r>
              <a:rPr dirty="0" sz="900">
                <a:latin typeface="Liberation Serif"/>
                <a:cs typeface="Liberation Serif"/>
              </a:rPr>
              <a:t>where</a:t>
            </a:r>
            <a:r>
              <a:rPr dirty="0" sz="900" spc="30">
                <a:latin typeface="Liberation Serif"/>
                <a:cs typeface="Liberation Serif"/>
              </a:rPr>
              <a:t> </a:t>
            </a:r>
            <a:r>
              <a:rPr dirty="0" sz="1000" spc="20">
                <a:latin typeface="Arial"/>
                <a:cs typeface="Arial"/>
              </a:rPr>
              <a:t>−0.5</a:t>
            </a:r>
            <a:r>
              <a:rPr dirty="0" sz="1000" spc="-25">
                <a:latin typeface="Arial"/>
                <a:cs typeface="Arial"/>
              </a:rPr>
              <a:t> </a:t>
            </a:r>
            <a:r>
              <a:rPr dirty="0" sz="1000" spc="185">
                <a:latin typeface="Arial"/>
                <a:cs typeface="Arial"/>
              </a:rPr>
              <a:t>&lt;</a:t>
            </a:r>
            <a:r>
              <a:rPr dirty="0" sz="1000" spc="-80">
                <a:latin typeface="Arial"/>
                <a:cs typeface="Arial"/>
              </a:rPr>
              <a:t> </a:t>
            </a:r>
            <a:r>
              <a:rPr dirty="0" sz="900" spc="70" i="1">
                <a:latin typeface="Arial"/>
                <a:cs typeface="Arial"/>
              </a:rPr>
              <a:t>h</a:t>
            </a:r>
            <a:r>
              <a:rPr dirty="0" sz="900" i="1">
                <a:latin typeface="Arial"/>
                <a:cs typeface="Arial"/>
              </a:rPr>
              <a:t> </a:t>
            </a:r>
            <a:r>
              <a:rPr dirty="0" sz="1000" spc="185">
                <a:latin typeface="Arial"/>
                <a:cs typeface="Arial"/>
              </a:rPr>
              <a:t>&lt;</a:t>
            </a:r>
            <a:r>
              <a:rPr dirty="0" sz="1000" spc="-75">
                <a:latin typeface="Arial"/>
                <a:cs typeface="Arial"/>
              </a:rPr>
              <a:t> </a:t>
            </a:r>
            <a:r>
              <a:rPr dirty="0" sz="1000" spc="-25">
                <a:latin typeface="Arial"/>
                <a:cs typeface="Arial"/>
              </a:rPr>
              <a:t>0.5</a:t>
            </a:r>
            <a:r>
              <a:rPr dirty="0" sz="1000" spc="10">
                <a:latin typeface="Arial"/>
                <a:cs typeface="Arial"/>
              </a:rPr>
              <a:t> </a:t>
            </a:r>
            <a:r>
              <a:rPr dirty="0" sz="900">
                <a:latin typeface="Liberation Serif"/>
                <a:cs typeface="Liberation Serif"/>
              </a:rPr>
              <a:t>and  </a:t>
            </a:r>
            <a:r>
              <a:rPr dirty="0" sz="900" spc="30" i="1">
                <a:latin typeface="Arial"/>
                <a:cs typeface="Arial"/>
              </a:rPr>
              <a:t>h</a:t>
            </a:r>
            <a:r>
              <a:rPr dirty="0" sz="900" spc="30">
                <a:latin typeface="Liberation Serif"/>
                <a:cs typeface="Liberation Serif"/>
              </a:rPr>
              <a:t>, </a:t>
            </a:r>
            <a:r>
              <a:rPr dirty="0" sz="900">
                <a:latin typeface="Liberation Serif"/>
                <a:cs typeface="Liberation Serif"/>
              </a:rPr>
              <a:t>0. Use this expression to compute the average velocity on </a:t>
            </a:r>
            <a:r>
              <a:rPr dirty="0" sz="1000" spc="-10">
                <a:latin typeface="Arial"/>
                <a:cs typeface="Arial"/>
              </a:rPr>
              <a:t>[0.5, </a:t>
            </a:r>
            <a:r>
              <a:rPr dirty="0" sz="1000" spc="-20">
                <a:latin typeface="Arial"/>
                <a:cs typeface="Arial"/>
              </a:rPr>
              <a:t>0.75] </a:t>
            </a:r>
            <a:r>
              <a:rPr dirty="0" sz="900">
                <a:latin typeface="Liberation Serif"/>
                <a:cs typeface="Liberation Serif"/>
              </a:rPr>
              <a:t>and </a:t>
            </a:r>
            <a:r>
              <a:rPr dirty="0" sz="1000" spc="-10">
                <a:latin typeface="Arial"/>
                <a:cs typeface="Arial"/>
              </a:rPr>
              <a:t>[0.4, </a:t>
            </a:r>
            <a:r>
              <a:rPr dirty="0" sz="1000" spc="-25">
                <a:latin typeface="Arial"/>
                <a:cs typeface="Arial"/>
              </a:rPr>
              <a:t>0.5]</a:t>
            </a:r>
            <a:r>
              <a:rPr dirty="0" sz="900" spc="-25">
                <a:latin typeface="Liberation Serif"/>
                <a:cs typeface="Liberation Serif"/>
              </a:rPr>
              <a:t>, </a:t>
            </a:r>
            <a:r>
              <a:rPr dirty="0" sz="900">
                <a:latin typeface="Liberation Serif"/>
                <a:cs typeface="Liberation Serif"/>
              </a:rPr>
              <a:t>as well as to make a conjecture about  the</a:t>
            </a:r>
            <a:r>
              <a:rPr dirty="0" sz="900" spc="-5">
                <a:latin typeface="Liberation Serif"/>
                <a:cs typeface="Liberation Serif"/>
              </a:rPr>
              <a:t> </a:t>
            </a:r>
            <a:r>
              <a:rPr dirty="0" sz="900">
                <a:latin typeface="Liberation Serif"/>
                <a:cs typeface="Liberation Serif"/>
              </a:rPr>
              <a:t>instantaneous velocity at</a:t>
            </a:r>
            <a:r>
              <a:rPr dirty="0" sz="900" spc="-5">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75">
                <a:latin typeface="Arial"/>
                <a:cs typeface="Arial"/>
              </a:rPr>
              <a:t> </a:t>
            </a:r>
            <a:r>
              <a:rPr dirty="0" sz="1000" spc="-25">
                <a:latin typeface="Arial"/>
                <a:cs typeface="Arial"/>
              </a:rPr>
              <a:t>0.5</a:t>
            </a:r>
            <a:r>
              <a:rPr dirty="0" sz="1000" spc="-125">
                <a:latin typeface="Arial"/>
                <a:cs typeface="Arial"/>
              </a:rPr>
              <a:t> </a:t>
            </a:r>
            <a:r>
              <a:rPr dirty="0" sz="900">
                <a:latin typeface="Liberation Serif"/>
                <a:cs typeface="Liberation Serif"/>
              </a:rPr>
              <a:t>.</a:t>
            </a:r>
            <a:endParaRPr sz="900">
              <a:latin typeface="Liberation Serif"/>
              <a:cs typeface="Liberation Serif"/>
            </a:endParaRPr>
          </a:p>
          <a:p>
            <a:pPr marL="12700">
              <a:lnSpc>
                <a:spcPct val="100000"/>
              </a:lnSpc>
              <a:spcBef>
                <a:spcPts val="400"/>
              </a:spcBef>
            </a:pPr>
            <a:r>
              <a:rPr dirty="0" sz="900" b="1">
                <a:latin typeface="Liberation Serif"/>
                <a:cs typeface="Liberation Serif"/>
              </a:rPr>
              <a:t>Solution</a:t>
            </a:r>
            <a:endParaRPr sz="900">
              <a:latin typeface="Liberation Serif"/>
              <a:cs typeface="Liberation Serif"/>
            </a:endParaRPr>
          </a:p>
          <a:p>
            <a:pPr algn="just" marL="12700" marR="6985">
              <a:lnSpc>
                <a:spcPct val="104200"/>
              </a:lnSpc>
              <a:spcBef>
                <a:spcPts val="195"/>
              </a:spcBef>
            </a:pPr>
            <a:r>
              <a:rPr dirty="0" sz="900" spc="-40">
                <a:latin typeface="Liberation Serif"/>
                <a:cs typeface="Liberation Serif"/>
              </a:rPr>
              <a:t>We</a:t>
            </a:r>
            <a:r>
              <a:rPr dirty="0" sz="900" spc="-5">
                <a:latin typeface="Liberation Serif"/>
                <a:cs typeface="Liberation Serif"/>
              </a:rPr>
              <a:t> </a:t>
            </a:r>
            <a:r>
              <a:rPr dirty="0" sz="900">
                <a:latin typeface="Liberation Serif"/>
                <a:cs typeface="Liberation Serif"/>
              </a:rPr>
              <a:t>make</a:t>
            </a:r>
            <a:r>
              <a:rPr dirty="0" sz="900" spc="-5">
                <a:latin typeface="Liberation Serif"/>
                <a:cs typeface="Liberation Serif"/>
              </a:rPr>
              <a:t> </a:t>
            </a:r>
            <a:r>
              <a:rPr dirty="0" sz="900">
                <a:latin typeface="Liberation Serif"/>
                <a:cs typeface="Liberation Serif"/>
              </a:rPr>
              <a:t>the assumptions</a:t>
            </a:r>
            <a:r>
              <a:rPr dirty="0" sz="900" spc="-5">
                <a:latin typeface="Liberation Serif"/>
                <a:cs typeface="Liberation Serif"/>
              </a:rPr>
              <a:t> </a:t>
            </a:r>
            <a:r>
              <a:rPr dirty="0" sz="900">
                <a:latin typeface="Liberation Serif"/>
                <a:cs typeface="Liberation Serif"/>
              </a:rPr>
              <a:t>that</a:t>
            </a:r>
            <a:r>
              <a:rPr dirty="0" sz="900" spc="-5">
                <a:latin typeface="Liberation Serif"/>
                <a:cs typeface="Liberation Serif"/>
              </a:rPr>
              <a:t> </a:t>
            </a:r>
            <a:r>
              <a:rPr dirty="0" sz="1000" spc="20">
                <a:latin typeface="Arial"/>
                <a:cs typeface="Arial"/>
              </a:rPr>
              <a:t>−0.5</a:t>
            </a:r>
            <a:r>
              <a:rPr dirty="0" sz="1000" spc="-30">
                <a:latin typeface="Arial"/>
                <a:cs typeface="Arial"/>
              </a:rPr>
              <a:t> </a:t>
            </a:r>
            <a:r>
              <a:rPr dirty="0" sz="1000" spc="185">
                <a:latin typeface="Arial"/>
                <a:cs typeface="Arial"/>
              </a:rPr>
              <a:t>&lt;</a:t>
            </a:r>
            <a:r>
              <a:rPr dirty="0" sz="1000" spc="-80">
                <a:latin typeface="Arial"/>
                <a:cs typeface="Arial"/>
              </a:rPr>
              <a:t> </a:t>
            </a:r>
            <a:r>
              <a:rPr dirty="0" sz="900" spc="70" i="1">
                <a:latin typeface="Arial"/>
                <a:cs typeface="Arial"/>
              </a:rPr>
              <a:t>h</a:t>
            </a:r>
            <a:r>
              <a:rPr dirty="0" sz="900" i="1">
                <a:latin typeface="Arial"/>
                <a:cs typeface="Arial"/>
              </a:rPr>
              <a:t> </a:t>
            </a:r>
            <a:r>
              <a:rPr dirty="0" sz="1000" spc="185">
                <a:latin typeface="Arial"/>
                <a:cs typeface="Arial"/>
              </a:rPr>
              <a:t>&lt;</a:t>
            </a:r>
            <a:r>
              <a:rPr dirty="0" sz="1000" spc="-80">
                <a:latin typeface="Arial"/>
                <a:cs typeface="Arial"/>
              </a:rPr>
              <a:t> </a:t>
            </a:r>
            <a:r>
              <a:rPr dirty="0" sz="1000" spc="-25">
                <a:latin typeface="Arial"/>
                <a:cs typeface="Arial"/>
              </a:rPr>
              <a:t>0.5</a:t>
            </a:r>
            <a:r>
              <a:rPr dirty="0" sz="1000" spc="190">
                <a:latin typeface="Arial"/>
                <a:cs typeface="Arial"/>
              </a:rPr>
              <a:t> </a:t>
            </a:r>
            <a:r>
              <a:rPr dirty="0" sz="900">
                <a:latin typeface="Liberation Serif"/>
                <a:cs typeface="Liberation Serif"/>
              </a:rPr>
              <a:t>and</a:t>
            </a:r>
            <a:r>
              <a:rPr dirty="0" sz="900" spc="-10">
                <a:latin typeface="Liberation Serif"/>
                <a:cs typeface="Liberation Serif"/>
              </a:rPr>
              <a:t> </a:t>
            </a:r>
            <a:r>
              <a:rPr dirty="0" sz="900" spc="30" i="1">
                <a:latin typeface="Arial"/>
                <a:cs typeface="Arial"/>
              </a:rPr>
              <a:t>h</a:t>
            </a:r>
            <a:r>
              <a:rPr dirty="0" sz="900" spc="30">
                <a:latin typeface="Liberation Serif"/>
                <a:cs typeface="Liberation Serif"/>
              </a:rPr>
              <a:t>,</a:t>
            </a:r>
            <a:r>
              <a:rPr dirty="0" sz="900" spc="-5">
                <a:latin typeface="Liberation Serif"/>
                <a:cs typeface="Liberation Serif"/>
              </a:rPr>
              <a:t> </a:t>
            </a:r>
            <a:r>
              <a:rPr dirty="0" sz="900">
                <a:latin typeface="Liberation Serif"/>
                <a:cs typeface="Liberation Serif"/>
              </a:rPr>
              <a:t>0 because</a:t>
            </a:r>
            <a:r>
              <a:rPr dirty="0" sz="900" spc="-10">
                <a:latin typeface="Liberation Serif"/>
                <a:cs typeface="Liberation Serif"/>
              </a:rPr>
              <a:t> </a:t>
            </a:r>
            <a:r>
              <a:rPr dirty="0" sz="900" spc="70" i="1">
                <a:latin typeface="Arial"/>
                <a:cs typeface="Arial"/>
              </a:rPr>
              <a:t>h</a:t>
            </a:r>
            <a:r>
              <a:rPr dirty="0" sz="900" spc="-20" i="1">
                <a:latin typeface="Arial"/>
                <a:cs typeface="Arial"/>
              </a:rPr>
              <a:t> </a:t>
            </a:r>
            <a:r>
              <a:rPr dirty="0" sz="900">
                <a:latin typeface="Liberation Serif"/>
                <a:cs typeface="Liberation Serif"/>
              </a:rPr>
              <a:t>cannot be zero</a:t>
            </a:r>
            <a:r>
              <a:rPr dirty="0" sz="900" spc="5">
                <a:latin typeface="Liberation Serif"/>
                <a:cs typeface="Liberation Serif"/>
              </a:rPr>
              <a:t> </a:t>
            </a:r>
            <a:r>
              <a:rPr dirty="0" sz="900">
                <a:latin typeface="Liberation Serif"/>
                <a:cs typeface="Liberation Serif"/>
              </a:rPr>
              <a:t>(otherwise there</a:t>
            </a:r>
            <a:r>
              <a:rPr dirty="0" sz="900" spc="5">
                <a:latin typeface="Liberation Serif"/>
                <a:cs typeface="Liberation Serif"/>
              </a:rPr>
              <a:t> </a:t>
            </a:r>
            <a:r>
              <a:rPr dirty="0" sz="900">
                <a:latin typeface="Liberation Serif"/>
                <a:cs typeface="Liberation Serif"/>
              </a:rPr>
              <a:t>is no interval</a:t>
            </a:r>
            <a:r>
              <a:rPr dirty="0" sz="900" spc="5">
                <a:latin typeface="Liberation Serif"/>
                <a:cs typeface="Liberation Serif"/>
              </a:rPr>
              <a:t> </a:t>
            </a:r>
            <a:r>
              <a:rPr dirty="0" sz="900">
                <a:latin typeface="Liberation Serif"/>
                <a:cs typeface="Liberation Serif"/>
              </a:rPr>
              <a:t>on which</a:t>
            </a:r>
            <a:r>
              <a:rPr dirty="0" sz="900" spc="5">
                <a:latin typeface="Liberation Serif"/>
                <a:cs typeface="Liberation Serif"/>
              </a:rPr>
              <a:t> </a:t>
            </a:r>
            <a:r>
              <a:rPr dirty="0" sz="900">
                <a:latin typeface="Liberation Serif"/>
                <a:cs typeface="Liberation Serif"/>
              </a:rPr>
              <a:t>to  compute average velocity) and</a:t>
            </a:r>
            <a:r>
              <a:rPr dirty="0" sz="900" spc="5">
                <a:latin typeface="Liberation Serif"/>
                <a:cs typeface="Liberation Serif"/>
              </a:rPr>
              <a:t> </a:t>
            </a:r>
            <a:r>
              <a:rPr dirty="0" sz="900">
                <a:latin typeface="Liberation Serif"/>
                <a:cs typeface="Liberation Serif"/>
              </a:rPr>
              <a:t>because the function</a:t>
            </a:r>
            <a:r>
              <a:rPr dirty="0" sz="900" spc="5">
                <a:latin typeface="Liberation Serif"/>
                <a:cs typeface="Liberation Serif"/>
              </a:rPr>
              <a:t> </a:t>
            </a:r>
            <a:r>
              <a:rPr dirty="0" sz="900">
                <a:latin typeface="Liberation Serif"/>
                <a:cs typeface="Liberation Serif"/>
              </a:rPr>
              <a:t>only makes sense</a:t>
            </a:r>
            <a:r>
              <a:rPr dirty="0" sz="900" spc="5">
                <a:latin typeface="Liberation Serif"/>
                <a:cs typeface="Liberation Serif"/>
              </a:rPr>
              <a:t> </a:t>
            </a:r>
            <a:r>
              <a:rPr dirty="0" sz="900">
                <a:latin typeface="Liberation Serif"/>
                <a:cs typeface="Liberation Serif"/>
              </a:rPr>
              <a:t>on the time</a:t>
            </a:r>
            <a:r>
              <a:rPr dirty="0" sz="900" spc="5">
                <a:latin typeface="Liberation Serif"/>
                <a:cs typeface="Liberation Serif"/>
              </a:rPr>
              <a:t> </a:t>
            </a:r>
            <a:r>
              <a:rPr dirty="0" sz="900">
                <a:latin typeface="Liberation Serif"/>
                <a:cs typeface="Liberation Serif"/>
              </a:rPr>
              <a:t>interval </a:t>
            </a:r>
            <a:r>
              <a:rPr dirty="0" sz="1000" spc="-65">
                <a:latin typeface="Arial"/>
                <a:cs typeface="Arial"/>
              </a:rPr>
              <a:t>0</a:t>
            </a:r>
            <a:r>
              <a:rPr dirty="0" sz="1000" spc="-30">
                <a:latin typeface="Arial"/>
                <a:cs typeface="Arial"/>
              </a:rPr>
              <a:t> </a:t>
            </a:r>
            <a:r>
              <a:rPr dirty="0" sz="1000" spc="220">
                <a:latin typeface="Arial"/>
                <a:cs typeface="Arial"/>
              </a:rPr>
              <a:t>≤</a:t>
            </a:r>
            <a:r>
              <a:rPr dirty="0" sz="1000" spc="-75">
                <a:latin typeface="Arial"/>
                <a:cs typeface="Arial"/>
              </a:rPr>
              <a:t> </a:t>
            </a:r>
            <a:r>
              <a:rPr dirty="0" sz="900" spc="105" i="1">
                <a:latin typeface="Arial"/>
                <a:cs typeface="Arial"/>
              </a:rPr>
              <a:t>t</a:t>
            </a:r>
            <a:r>
              <a:rPr dirty="0" sz="900" spc="-15" i="1">
                <a:latin typeface="Arial"/>
                <a:cs typeface="Arial"/>
              </a:rPr>
              <a:t> </a:t>
            </a:r>
            <a:r>
              <a:rPr dirty="0" sz="1000" spc="220">
                <a:latin typeface="Arial"/>
                <a:cs typeface="Arial"/>
              </a:rPr>
              <a:t>≤</a:t>
            </a:r>
            <a:r>
              <a:rPr dirty="0" sz="1000" spc="-80">
                <a:latin typeface="Arial"/>
                <a:cs typeface="Arial"/>
              </a:rPr>
              <a:t> </a:t>
            </a:r>
            <a:r>
              <a:rPr dirty="0" sz="1000" spc="-65">
                <a:latin typeface="Arial"/>
                <a:cs typeface="Arial"/>
              </a:rPr>
              <a:t>1</a:t>
            </a:r>
            <a:r>
              <a:rPr dirty="0" sz="1000" spc="-45">
                <a:latin typeface="Arial"/>
                <a:cs typeface="Arial"/>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as</a:t>
            </a:r>
            <a:r>
              <a:rPr dirty="0" sz="900" spc="-5">
                <a:latin typeface="Liberation Serif"/>
                <a:cs typeface="Liberation Serif"/>
              </a:rPr>
              <a:t> </a:t>
            </a:r>
            <a:r>
              <a:rPr dirty="0" sz="900">
                <a:latin typeface="Liberation Serif"/>
                <a:cs typeface="Liberation Serif"/>
              </a:rPr>
              <a:t>this is</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duration of  time during which the ball is falling. Observe that we want to compute and</a:t>
            </a:r>
            <a:r>
              <a:rPr dirty="0" sz="900" spc="-20">
                <a:latin typeface="Liberation Serif"/>
                <a:cs typeface="Liberation Serif"/>
              </a:rPr>
              <a:t> </a:t>
            </a:r>
            <a:r>
              <a:rPr dirty="0" sz="900">
                <a:latin typeface="Liberation Serif"/>
                <a:cs typeface="Liberation Serif"/>
              </a:rPr>
              <a:t>simplify</a:t>
            </a:r>
            <a:endParaRPr sz="900">
              <a:latin typeface="Liberation Serif"/>
              <a:cs typeface="Liberation Serif"/>
            </a:endParaRPr>
          </a:p>
          <a:p>
            <a:pPr algn="ctr" marL="762000">
              <a:lnSpc>
                <a:spcPct val="100000"/>
              </a:lnSpc>
              <a:spcBef>
                <a:spcPts val="550"/>
              </a:spcBef>
            </a:pPr>
            <a:r>
              <a:rPr dirty="0" sz="900" spc="-10" i="1">
                <a:latin typeface="Arial"/>
                <a:cs typeface="Arial"/>
              </a:rPr>
              <a:t>s</a:t>
            </a:r>
            <a:r>
              <a:rPr dirty="0" sz="1000" spc="-10">
                <a:latin typeface="Arial"/>
                <a:cs typeface="Arial"/>
              </a:rPr>
              <a:t>(0.5</a:t>
            </a:r>
            <a:r>
              <a:rPr dirty="0" sz="1000" spc="-120">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1000" spc="70">
                <a:latin typeface="Arial"/>
                <a:cs typeface="Arial"/>
              </a:rPr>
              <a:t>)</a:t>
            </a:r>
            <a:r>
              <a:rPr dirty="0" sz="1000" spc="-155">
                <a:latin typeface="Arial"/>
                <a:cs typeface="Arial"/>
              </a:rPr>
              <a:t> </a:t>
            </a:r>
            <a:r>
              <a:rPr dirty="0" sz="1000" spc="185">
                <a:latin typeface="Arial"/>
                <a:cs typeface="Arial"/>
              </a:rPr>
              <a:t>−</a:t>
            </a:r>
            <a:r>
              <a:rPr dirty="0" sz="1000" spc="-165">
                <a:latin typeface="Arial"/>
                <a:cs typeface="Arial"/>
              </a:rPr>
              <a:t> </a:t>
            </a:r>
            <a:r>
              <a:rPr dirty="0" sz="900" spc="5" i="1">
                <a:latin typeface="Arial"/>
                <a:cs typeface="Arial"/>
              </a:rPr>
              <a:t>s</a:t>
            </a:r>
            <a:r>
              <a:rPr dirty="0" sz="1000" spc="5">
                <a:latin typeface="Arial"/>
                <a:cs typeface="Arial"/>
              </a:rPr>
              <a:t>(0.5)</a:t>
            </a:r>
            <a:endParaRPr sz="1000">
              <a:latin typeface="Arial"/>
              <a:cs typeface="Arial"/>
            </a:endParaRPr>
          </a:p>
        </p:txBody>
      </p:sp>
      <p:sp>
        <p:nvSpPr>
          <p:cNvPr id="12" name="object 12"/>
          <p:cNvSpPr txBox="1"/>
          <p:nvPr/>
        </p:nvSpPr>
        <p:spPr>
          <a:xfrm>
            <a:off x="3758245" y="3323572"/>
            <a:ext cx="803275" cy="176530"/>
          </a:xfrm>
          <a:prstGeom prst="rect">
            <a:avLst/>
          </a:prstGeom>
        </p:spPr>
        <p:txBody>
          <a:bodyPr wrap="square" lIns="0" tIns="11430" rIns="0" bIns="0" rtlCol="0" vert="horz">
            <a:spAutoFit/>
          </a:bodyPr>
          <a:lstStyle/>
          <a:p>
            <a:pPr marL="12700">
              <a:lnSpc>
                <a:spcPct val="100000"/>
              </a:lnSpc>
              <a:spcBef>
                <a:spcPts val="90"/>
              </a:spcBef>
            </a:pPr>
            <a:r>
              <a:rPr dirty="0" sz="1000" spc="-10">
                <a:latin typeface="Arial"/>
                <a:cs typeface="Arial"/>
              </a:rPr>
              <a:t>(0.5</a:t>
            </a:r>
            <a:r>
              <a:rPr dirty="0" sz="1000" spc="-125">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1000" spc="70">
                <a:latin typeface="Arial"/>
                <a:cs typeface="Arial"/>
              </a:rPr>
              <a:t>)</a:t>
            </a:r>
            <a:r>
              <a:rPr dirty="0" sz="1000" spc="-155">
                <a:latin typeface="Arial"/>
                <a:cs typeface="Arial"/>
              </a:rPr>
              <a:t> </a:t>
            </a:r>
            <a:r>
              <a:rPr dirty="0" sz="1000" spc="185">
                <a:latin typeface="Arial"/>
                <a:cs typeface="Arial"/>
              </a:rPr>
              <a:t>−</a:t>
            </a:r>
            <a:r>
              <a:rPr dirty="0" sz="1000" spc="-165">
                <a:latin typeface="Arial"/>
                <a:cs typeface="Arial"/>
              </a:rPr>
              <a:t> </a:t>
            </a:r>
            <a:r>
              <a:rPr dirty="0" sz="1000" spc="-25">
                <a:latin typeface="Arial"/>
                <a:cs typeface="Arial"/>
              </a:rPr>
              <a:t>0.5</a:t>
            </a:r>
            <a:endParaRPr sz="1000">
              <a:latin typeface="Arial"/>
              <a:cs typeface="Arial"/>
            </a:endParaRPr>
          </a:p>
        </p:txBody>
      </p:sp>
      <p:sp>
        <p:nvSpPr>
          <p:cNvPr id="13" name="object 13"/>
          <p:cNvSpPr/>
          <p:nvPr/>
        </p:nvSpPr>
        <p:spPr>
          <a:xfrm>
            <a:off x="3640061" y="3333412"/>
            <a:ext cx="1029335" cy="0"/>
          </a:xfrm>
          <a:custGeom>
            <a:avLst/>
            <a:gdLst/>
            <a:ahLst/>
            <a:cxnLst/>
            <a:rect l="l" t="t" r="r" b="b"/>
            <a:pathLst>
              <a:path w="1029335" h="0">
                <a:moveTo>
                  <a:pt x="0" y="0"/>
                </a:moveTo>
                <a:lnTo>
                  <a:pt x="1029226" y="0"/>
                </a:lnTo>
              </a:path>
            </a:pathLst>
          </a:custGeom>
          <a:ln w="9529">
            <a:solidFill>
              <a:srgbClr val="000000"/>
            </a:solidFill>
          </a:ln>
        </p:spPr>
        <p:txBody>
          <a:bodyPr wrap="square" lIns="0" tIns="0" rIns="0" bIns="0" rtlCol="0"/>
          <a:lstStyle/>
          <a:p/>
        </p:txBody>
      </p:sp>
      <p:sp>
        <p:nvSpPr>
          <p:cNvPr id="14" name="object 14"/>
          <p:cNvSpPr txBox="1"/>
          <p:nvPr/>
        </p:nvSpPr>
        <p:spPr>
          <a:xfrm>
            <a:off x="6308983" y="3228273"/>
            <a:ext cx="398780" cy="176530"/>
          </a:xfrm>
          <a:prstGeom prst="rect">
            <a:avLst/>
          </a:prstGeom>
        </p:spPr>
        <p:txBody>
          <a:bodyPr wrap="square" lIns="0" tIns="11430" rIns="0" bIns="0" rtlCol="0" vert="horz">
            <a:spAutoFit/>
          </a:bodyPr>
          <a:lstStyle/>
          <a:p>
            <a:pPr marL="12700">
              <a:lnSpc>
                <a:spcPct val="100000"/>
              </a:lnSpc>
              <a:spcBef>
                <a:spcPts val="90"/>
              </a:spcBef>
            </a:pPr>
            <a:r>
              <a:rPr dirty="0" sz="1000">
                <a:latin typeface="Arial"/>
                <a:cs typeface="Arial"/>
              </a:rPr>
              <a:t>(2.1.3)</a:t>
            </a:r>
            <a:endParaRPr sz="1000">
              <a:latin typeface="Arial"/>
              <a:cs typeface="Arial"/>
            </a:endParaRPr>
          </a:p>
        </p:txBody>
      </p:sp>
      <p:sp>
        <p:nvSpPr>
          <p:cNvPr id="15" name="object 15"/>
          <p:cNvSpPr txBox="1"/>
          <p:nvPr/>
        </p:nvSpPr>
        <p:spPr>
          <a:xfrm>
            <a:off x="848360" y="3552289"/>
            <a:ext cx="5856605" cy="328930"/>
          </a:xfrm>
          <a:prstGeom prst="rect">
            <a:avLst/>
          </a:prstGeom>
        </p:spPr>
        <p:txBody>
          <a:bodyPr wrap="square" lIns="0" tIns="11430" rIns="0" bIns="0" rtlCol="0" vert="horz">
            <a:spAutoFit/>
          </a:bodyPr>
          <a:lstStyle/>
          <a:p>
            <a:pPr marL="12700" marR="5080">
              <a:lnSpc>
                <a:spcPct val="100000"/>
              </a:lnSpc>
              <a:spcBef>
                <a:spcPts val="90"/>
              </a:spcBef>
            </a:pPr>
            <a:r>
              <a:rPr dirty="0" sz="900">
                <a:latin typeface="Liberation Serif"/>
                <a:cs typeface="Liberation Serif"/>
              </a:rPr>
              <a:t>The most unusual part of this computation is finding </a:t>
            </a:r>
            <a:r>
              <a:rPr dirty="0" sz="900" spc="-10" i="1">
                <a:latin typeface="Arial"/>
                <a:cs typeface="Arial"/>
              </a:rPr>
              <a:t>s</a:t>
            </a:r>
            <a:r>
              <a:rPr dirty="0" sz="1000" spc="-10">
                <a:latin typeface="Arial"/>
                <a:cs typeface="Arial"/>
              </a:rPr>
              <a:t>(0.5 </a:t>
            </a:r>
            <a:r>
              <a:rPr dirty="0" sz="1000" spc="185">
                <a:latin typeface="Arial"/>
                <a:cs typeface="Arial"/>
              </a:rPr>
              <a:t>+ </a:t>
            </a:r>
            <a:r>
              <a:rPr dirty="0" sz="900" spc="70" i="1">
                <a:latin typeface="Arial"/>
                <a:cs typeface="Arial"/>
              </a:rPr>
              <a:t>h</a:t>
            </a:r>
            <a:r>
              <a:rPr dirty="0" sz="1000" spc="70">
                <a:latin typeface="Arial"/>
                <a:cs typeface="Arial"/>
              </a:rPr>
              <a:t>) </a:t>
            </a:r>
            <a:r>
              <a:rPr dirty="0" sz="900">
                <a:latin typeface="Liberation Serif"/>
                <a:cs typeface="Liberation Serif"/>
              </a:rPr>
              <a:t>. </a:t>
            </a:r>
            <a:r>
              <a:rPr dirty="0" sz="900" spc="-35">
                <a:latin typeface="Liberation Serif"/>
                <a:cs typeface="Liberation Serif"/>
              </a:rPr>
              <a:t>To </a:t>
            </a:r>
            <a:r>
              <a:rPr dirty="0" sz="900">
                <a:latin typeface="Liberation Serif"/>
                <a:cs typeface="Liberation Serif"/>
              </a:rPr>
              <a:t>do so, we follow the rule that defines the function </a:t>
            </a:r>
            <a:r>
              <a:rPr dirty="0" sz="900" spc="5" i="1">
                <a:latin typeface="Arial"/>
                <a:cs typeface="Arial"/>
              </a:rPr>
              <a:t>s</a:t>
            </a:r>
            <a:r>
              <a:rPr dirty="0" sz="900" spc="5">
                <a:latin typeface="Liberation Serif"/>
                <a:cs typeface="Liberation Serif"/>
              </a:rPr>
              <a:t>. </a:t>
            </a:r>
            <a:r>
              <a:rPr dirty="0" sz="900">
                <a:latin typeface="Liberation Serif"/>
                <a:cs typeface="Liberation Serif"/>
              </a:rPr>
              <a:t>In  </a:t>
            </a:r>
            <a:r>
              <a:rPr dirty="0" sz="900" spc="-5">
                <a:latin typeface="Liberation Serif"/>
                <a:cs typeface="Liberation Serif"/>
              </a:rPr>
              <a:t>particular, </a:t>
            </a:r>
            <a:r>
              <a:rPr dirty="0" sz="900">
                <a:latin typeface="Liberation Serif"/>
                <a:cs typeface="Liberation Serif"/>
              </a:rPr>
              <a:t>since</a:t>
            </a:r>
            <a:r>
              <a:rPr dirty="0" sz="900" spc="-5">
                <a:latin typeface="Liberation Serif"/>
                <a:cs typeface="Liberation Serif"/>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5">
                <a:latin typeface="Arial"/>
                <a:cs typeface="Arial"/>
              </a:rPr>
              <a:t> </a:t>
            </a:r>
            <a:r>
              <a:rPr dirty="0" sz="1000" spc="185">
                <a:latin typeface="Arial"/>
                <a:cs typeface="Arial"/>
              </a:rPr>
              <a:t>=</a:t>
            </a:r>
            <a:r>
              <a:rPr dirty="0" sz="1000" spc="-75">
                <a:latin typeface="Arial"/>
                <a:cs typeface="Arial"/>
              </a:rPr>
              <a:t> </a:t>
            </a:r>
            <a:r>
              <a:rPr dirty="0" sz="1000" spc="-50">
                <a:latin typeface="Arial"/>
                <a:cs typeface="Arial"/>
              </a:rPr>
              <a:t>16</a:t>
            </a:r>
            <a:r>
              <a:rPr dirty="0" sz="1000" spc="-100">
                <a:latin typeface="Arial"/>
                <a:cs typeface="Arial"/>
              </a:rPr>
              <a:t> </a:t>
            </a:r>
            <a:r>
              <a:rPr dirty="0" sz="1000" spc="185">
                <a:latin typeface="Arial"/>
                <a:cs typeface="Arial"/>
              </a:rPr>
              <a:t>−</a:t>
            </a:r>
            <a:r>
              <a:rPr dirty="0" sz="1000" spc="-150">
                <a:latin typeface="Arial"/>
                <a:cs typeface="Arial"/>
              </a:rPr>
              <a:t> </a:t>
            </a:r>
            <a:r>
              <a:rPr dirty="0" sz="1000">
                <a:latin typeface="Arial"/>
                <a:cs typeface="Arial"/>
              </a:rPr>
              <a:t>16</a:t>
            </a:r>
            <a:r>
              <a:rPr dirty="0" sz="900" i="1">
                <a:latin typeface="Arial"/>
                <a:cs typeface="Arial"/>
              </a:rPr>
              <a:t>t</a:t>
            </a:r>
            <a:r>
              <a:rPr dirty="0" baseline="31746" sz="1050">
                <a:latin typeface="Arial"/>
                <a:cs typeface="Arial"/>
              </a:rPr>
              <a:t>2</a:t>
            </a:r>
            <a:r>
              <a:rPr dirty="0" baseline="31746" sz="1050" spc="7">
                <a:latin typeface="Arial"/>
                <a:cs typeface="Arial"/>
              </a:rPr>
              <a:t> </a:t>
            </a:r>
            <a:r>
              <a:rPr dirty="0" sz="900">
                <a:latin typeface="Liberation Serif"/>
                <a:cs typeface="Liberation Serif"/>
              </a:rPr>
              <a:t>, we see that</a:t>
            </a:r>
            <a:endParaRPr sz="900">
              <a:latin typeface="Liberation Serif"/>
              <a:cs typeface="Liberation Serif"/>
            </a:endParaRPr>
          </a:p>
        </p:txBody>
      </p:sp>
      <p:sp>
        <p:nvSpPr>
          <p:cNvPr id="16" name="object 16"/>
          <p:cNvSpPr txBox="1"/>
          <p:nvPr/>
        </p:nvSpPr>
        <p:spPr>
          <a:xfrm>
            <a:off x="848360" y="3903370"/>
            <a:ext cx="3755390" cy="995680"/>
          </a:xfrm>
          <a:prstGeom prst="rect">
            <a:avLst/>
          </a:prstGeom>
        </p:spPr>
        <p:txBody>
          <a:bodyPr wrap="square" lIns="0" tIns="50800" rIns="0" bIns="0" rtlCol="0" vert="horz">
            <a:spAutoFit/>
          </a:bodyPr>
          <a:lstStyle/>
          <a:p>
            <a:pPr algn="ctr" marL="2120900">
              <a:lnSpc>
                <a:spcPct val="100000"/>
              </a:lnSpc>
              <a:spcBef>
                <a:spcPts val="400"/>
              </a:spcBef>
            </a:pPr>
            <a:r>
              <a:rPr dirty="0" sz="900" spc="-10" i="1">
                <a:latin typeface="Arial"/>
                <a:cs typeface="Arial"/>
              </a:rPr>
              <a:t>s</a:t>
            </a:r>
            <a:r>
              <a:rPr dirty="0" sz="1000" spc="-10">
                <a:latin typeface="Arial"/>
                <a:cs typeface="Arial"/>
              </a:rPr>
              <a:t>(0.5</a:t>
            </a:r>
            <a:r>
              <a:rPr dirty="0" sz="1000" spc="-105">
                <a:latin typeface="Arial"/>
                <a:cs typeface="Arial"/>
              </a:rPr>
              <a:t> </a:t>
            </a:r>
            <a:r>
              <a:rPr dirty="0" sz="1000" spc="185">
                <a:latin typeface="Arial"/>
                <a:cs typeface="Arial"/>
              </a:rPr>
              <a:t>+</a:t>
            </a:r>
            <a:r>
              <a:rPr dirty="0" sz="1000" spc="-155">
                <a:latin typeface="Arial"/>
                <a:cs typeface="Arial"/>
              </a:rPr>
              <a:t> </a:t>
            </a:r>
            <a:r>
              <a:rPr dirty="0" sz="900" spc="70" i="1">
                <a:latin typeface="Arial"/>
                <a:cs typeface="Arial"/>
              </a:rPr>
              <a:t>h</a:t>
            </a:r>
            <a:r>
              <a:rPr dirty="0" sz="1000" spc="70">
                <a:latin typeface="Arial"/>
                <a:cs typeface="Arial"/>
              </a:rPr>
              <a:t>)</a:t>
            </a:r>
            <a:r>
              <a:rPr dirty="0" sz="1000" spc="-70">
                <a:latin typeface="Arial"/>
                <a:cs typeface="Arial"/>
              </a:rPr>
              <a:t> </a:t>
            </a:r>
            <a:r>
              <a:rPr dirty="0" sz="1000" spc="185">
                <a:latin typeface="Arial"/>
                <a:cs typeface="Arial"/>
              </a:rPr>
              <a:t>=</a:t>
            </a:r>
            <a:r>
              <a:rPr dirty="0" sz="1000" spc="-80">
                <a:latin typeface="Arial"/>
                <a:cs typeface="Arial"/>
              </a:rPr>
              <a:t> </a:t>
            </a:r>
            <a:r>
              <a:rPr dirty="0" sz="1000" spc="-50">
                <a:latin typeface="Arial"/>
                <a:cs typeface="Arial"/>
              </a:rPr>
              <a:t>16</a:t>
            </a:r>
            <a:r>
              <a:rPr dirty="0" sz="1000" spc="-100">
                <a:latin typeface="Arial"/>
                <a:cs typeface="Arial"/>
              </a:rPr>
              <a:t> </a:t>
            </a:r>
            <a:r>
              <a:rPr dirty="0" sz="1000" spc="185">
                <a:latin typeface="Arial"/>
                <a:cs typeface="Arial"/>
              </a:rPr>
              <a:t>−</a:t>
            </a:r>
            <a:r>
              <a:rPr dirty="0" sz="1000" spc="-155">
                <a:latin typeface="Arial"/>
                <a:cs typeface="Arial"/>
              </a:rPr>
              <a:t> </a:t>
            </a:r>
            <a:r>
              <a:rPr dirty="0" sz="1000" spc="-20">
                <a:latin typeface="Arial"/>
                <a:cs typeface="Arial"/>
              </a:rPr>
              <a:t>16(0.5</a:t>
            </a:r>
            <a:r>
              <a:rPr dirty="0" sz="1000" spc="-105">
                <a:latin typeface="Arial"/>
                <a:cs typeface="Arial"/>
              </a:rPr>
              <a:t> </a:t>
            </a:r>
            <a:r>
              <a:rPr dirty="0" sz="1000" spc="185">
                <a:latin typeface="Arial"/>
                <a:cs typeface="Arial"/>
              </a:rPr>
              <a:t>+</a:t>
            </a:r>
            <a:r>
              <a:rPr dirty="0" sz="1000" spc="-150">
                <a:latin typeface="Arial"/>
                <a:cs typeface="Arial"/>
              </a:rPr>
              <a:t> </a:t>
            </a:r>
            <a:r>
              <a:rPr dirty="0" sz="900" spc="30" i="1">
                <a:latin typeface="Arial"/>
                <a:cs typeface="Arial"/>
              </a:rPr>
              <a:t>h</a:t>
            </a:r>
            <a:r>
              <a:rPr dirty="0" sz="1000" spc="30">
                <a:latin typeface="Arial"/>
                <a:cs typeface="Arial"/>
              </a:rPr>
              <a:t>)</a:t>
            </a:r>
            <a:r>
              <a:rPr dirty="0" baseline="35714" sz="1050" spc="44">
                <a:latin typeface="Arial"/>
                <a:cs typeface="Arial"/>
              </a:rPr>
              <a:t>2</a:t>
            </a:r>
            <a:endParaRPr baseline="35714" sz="1050">
              <a:latin typeface="Arial"/>
              <a:cs typeface="Arial"/>
            </a:endParaRPr>
          </a:p>
          <a:p>
            <a:pPr algn="ctr" marL="2124075">
              <a:lnSpc>
                <a:spcPct val="100000"/>
              </a:lnSpc>
              <a:spcBef>
                <a:spcPts val="300"/>
              </a:spcBef>
            </a:pPr>
            <a:r>
              <a:rPr dirty="0" sz="1000" spc="185">
                <a:latin typeface="Arial"/>
                <a:cs typeface="Arial"/>
              </a:rPr>
              <a:t>=</a:t>
            </a:r>
            <a:r>
              <a:rPr dirty="0" sz="1000" spc="-85">
                <a:latin typeface="Arial"/>
                <a:cs typeface="Arial"/>
              </a:rPr>
              <a:t> </a:t>
            </a:r>
            <a:r>
              <a:rPr dirty="0" sz="1000" spc="-50">
                <a:latin typeface="Arial"/>
                <a:cs typeface="Arial"/>
              </a:rPr>
              <a:t>16</a:t>
            </a:r>
            <a:r>
              <a:rPr dirty="0" sz="1000" spc="-105">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16(0.25</a:t>
            </a:r>
            <a:r>
              <a:rPr dirty="0" sz="1000" spc="-105">
                <a:latin typeface="Arial"/>
                <a:cs typeface="Arial"/>
              </a:rPr>
              <a:t> </a:t>
            </a:r>
            <a:r>
              <a:rPr dirty="0" sz="1000" spc="185">
                <a:latin typeface="Arial"/>
                <a:cs typeface="Arial"/>
              </a:rPr>
              <a:t>+</a:t>
            </a:r>
            <a:r>
              <a:rPr dirty="0" sz="1000" spc="-155">
                <a:latin typeface="Arial"/>
                <a:cs typeface="Arial"/>
              </a:rPr>
              <a:t> </a:t>
            </a:r>
            <a:r>
              <a:rPr dirty="0" sz="900" spc="70" i="1">
                <a:latin typeface="Arial"/>
                <a:cs typeface="Arial"/>
              </a:rPr>
              <a:t>h</a:t>
            </a:r>
            <a:r>
              <a:rPr dirty="0" sz="900" spc="-80" i="1">
                <a:latin typeface="Arial"/>
                <a:cs typeface="Arial"/>
              </a:rPr>
              <a:t> </a:t>
            </a:r>
            <a:r>
              <a:rPr dirty="0" sz="1000" spc="185">
                <a:latin typeface="Arial"/>
                <a:cs typeface="Arial"/>
              </a:rPr>
              <a:t>+</a:t>
            </a:r>
            <a:r>
              <a:rPr dirty="0" sz="1000" spc="-155">
                <a:latin typeface="Arial"/>
                <a:cs typeface="Arial"/>
              </a:rPr>
              <a:t> </a:t>
            </a:r>
            <a:r>
              <a:rPr dirty="0" sz="900" spc="10" i="1">
                <a:latin typeface="Arial"/>
                <a:cs typeface="Arial"/>
              </a:rPr>
              <a:t>h</a:t>
            </a:r>
            <a:r>
              <a:rPr dirty="0" baseline="31746" sz="1050" spc="15">
                <a:latin typeface="Arial"/>
                <a:cs typeface="Arial"/>
              </a:rPr>
              <a:t>2</a:t>
            </a:r>
            <a:r>
              <a:rPr dirty="0" baseline="31746" sz="1050" spc="-179">
                <a:latin typeface="Arial"/>
                <a:cs typeface="Arial"/>
              </a:rPr>
              <a:t> </a:t>
            </a:r>
            <a:r>
              <a:rPr dirty="0" sz="1000" spc="50">
                <a:latin typeface="Arial"/>
                <a:cs typeface="Arial"/>
              </a:rPr>
              <a:t>)</a:t>
            </a:r>
            <a:endParaRPr sz="1000">
              <a:latin typeface="Arial"/>
              <a:cs typeface="Arial"/>
            </a:endParaRPr>
          </a:p>
          <a:p>
            <a:pPr algn="ctr" marL="2112645">
              <a:lnSpc>
                <a:spcPct val="100000"/>
              </a:lnSpc>
              <a:spcBef>
                <a:spcPts val="380"/>
              </a:spcBef>
            </a:pPr>
            <a:r>
              <a:rPr dirty="0" sz="1000" spc="185">
                <a:latin typeface="Arial"/>
                <a:cs typeface="Arial"/>
              </a:rPr>
              <a:t>=</a:t>
            </a:r>
            <a:r>
              <a:rPr dirty="0" sz="1000" spc="-80">
                <a:latin typeface="Arial"/>
                <a:cs typeface="Arial"/>
              </a:rPr>
              <a:t> </a:t>
            </a:r>
            <a:r>
              <a:rPr dirty="0" sz="1000" spc="-50">
                <a:latin typeface="Arial"/>
                <a:cs typeface="Arial"/>
              </a:rPr>
              <a:t>16</a:t>
            </a:r>
            <a:r>
              <a:rPr dirty="0" sz="1000" spc="-105">
                <a:latin typeface="Arial"/>
                <a:cs typeface="Arial"/>
              </a:rPr>
              <a:t> </a:t>
            </a:r>
            <a:r>
              <a:rPr dirty="0" sz="1000" spc="185">
                <a:latin typeface="Arial"/>
                <a:cs typeface="Arial"/>
              </a:rPr>
              <a:t>−</a:t>
            </a:r>
            <a:r>
              <a:rPr dirty="0" sz="1000" spc="-155">
                <a:latin typeface="Arial"/>
                <a:cs typeface="Arial"/>
              </a:rPr>
              <a:t> </a:t>
            </a:r>
            <a:r>
              <a:rPr dirty="0" sz="1000" spc="-65">
                <a:latin typeface="Arial"/>
                <a:cs typeface="Arial"/>
              </a:rPr>
              <a:t>4</a:t>
            </a:r>
            <a:r>
              <a:rPr dirty="0" sz="1000" spc="-105">
                <a:latin typeface="Arial"/>
                <a:cs typeface="Arial"/>
              </a:rPr>
              <a:t> </a:t>
            </a:r>
            <a:r>
              <a:rPr dirty="0" sz="1000" spc="185">
                <a:latin typeface="Arial"/>
                <a:cs typeface="Arial"/>
              </a:rPr>
              <a:t>−</a:t>
            </a:r>
            <a:r>
              <a:rPr dirty="0" sz="1000" spc="-150">
                <a:latin typeface="Arial"/>
                <a:cs typeface="Arial"/>
              </a:rPr>
              <a:t> </a:t>
            </a:r>
            <a:r>
              <a:rPr dirty="0" sz="1000">
                <a:latin typeface="Arial"/>
                <a:cs typeface="Arial"/>
              </a:rPr>
              <a:t>16</a:t>
            </a:r>
            <a:r>
              <a:rPr dirty="0" sz="900" i="1">
                <a:latin typeface="Arial"/>
                <a:cs typeface="Arial"/>
              </a:rPr>
              <a:t>h</a:t>
            </a:r>
            <a:r>
              <a:rPr dirty="0" sz="900" spc="-80" i="1">
                <a:latin typeface="Arial"/>
                <a:cs typeface="Arial"/>
              </a:rPr>
              <a:t> </a:t>
            </a:r>
            <a:r>
              <a:rPr dirty="0" sz="1000" spc="185">
                <a:latin typeface="Arial"/>
                <a:cs typeface="Arial"/>
              </a:rPr>
              <a:t>−</a:t>
            </a:r>
            <a:r>
              <a:rPr dirty="0" sz="1000" spc="-155">
                <a:latin typeface="Arial"/>
                <a:cs typeface="Arial"/>
              </a:rPr>
              <a:t> </a:t>
            </a:r>
            <a:r>
              <a:rPr dirty="0" sz="1000" spc="-10">
                <a:latin typeface="Arial"/>
                <a:cs typeface="Arial"/>
              </a:rPr>
              <a:t>16</a:t>
            </a:r>
            <a:r>
              <a:rPr dirty="0" sz="900" spc="-10" i="1">
                <a:latin typeface="Arial"/>
                <a:cs typeface="Arial"/>
              </a:rPr>
              <a:t>h</a:t>
            </a:r>
            <a:r>
              <a:rPr dirty="0" baseline="31746" sz="1050" spc="-15">
                <a:latin typeface="Arial"/>
                <a:cs typeface="Arial"/>
              </a:rPr>
              <a:t>2</a:t>
            </a:r>
            <a:endParaRPr baseline="31746" sz="1050">
              <a:latin typeface="Arial"/>
              <a:cs typeface="Arial"/>
            </a:endParaRPr>
          </a:p>
          <a:p>
            <a:pPr algn="ctr" marL="2120900">
              <a:lnSpc>
                <a:spcPct val="100000"/>
              </a:lnSpc>
              <a:spcBef>
                <a:spcPts val="150"/>
              </a:spcBef>
            </a:pPr>
            <a:r>
              <a:rPr dirty="0" sz="1000" spc="185">
                <a:latin typeface="Arial"/>
                <a:cs typeface="Arial"/>
              </a:rPr>
              <a:t>=</a:t>
            </a:r>
            <a:r>
              <a:rPr dirty="0" sz="1000" spc="-80">
                <a:latin typeface="Arial"/>
                <a:cs typeface="Arial"/>
              </a:rPr>
              <a:t> </a:t>
            </a:r>
            <a:r>
              <a:rPr dirty="0" sz="1000" spc="-50">
                <a:latin typeface="Arial"/>
                <a:cs typeface="Arial"/>
              </a:rPr>
              <a:t>12</a:t>
            </a:r>
            <a:r>
              <a:rPr dirty="0" sz="1000" spc="-105">
                <a:latin typeface="Arial"/>
                <a:cs typeface="Arial"/>
              </a:rPr>
              <a:t> </a:t>
            </a:r>
            <a:r>
              <a:rPr dirty="0" sz="1000" spc="185">
                <a:latin typeface="Arial"/>
                <a:cs typeface="Arial"/>
              </a:rPr>
              <a:t>−</a:t>
            </a:r>
            <a:r>
              <a:rPr dirty="0" sz="1000" spc="-155">
                <a:latin typeface="Arial"/>
                <a:cs typeface="Arial"/>
              </a:rPr>
              <a:t> </a:t>
            </a:r>
            <a:r>
              <a:rPr dirty="0" sz="1000">
                <a:latin typeface="Arial"/>
                <a:cs typeface="Arial"/>
              </a:rPr>
              <a:t>16</a:t>
            </a:r>
            <a:r>
              <a:rPr dirty="0" sz="900" i="1">
                <a:latin typeface="Arial"/>
                <a:cs typeface="Arial"/>
              </a:rPr>
              <a:t>h</a:t>
            </a:r>
            <a:r>
              <a:rPr dirty="0" sz="900" spc="-80"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16</a:t>
            </a:r>
            <a:r>
              <a:rPr dirty="0" sz="900" spc="-10" i="1">
                <a:latin typeface="Arial"/>
                <a:cs typeface="Arial"/>
              </a:rPr>
              <a:t>h</a:t>
            </a:r>
            <a:r>
              <a:rPr dirty="0" baseline="31746" sz="1050" spc="-15">
                <a:latin typeface="Arial"/>
                <a:cs typeface="Arial"/>
              </a:rPr>
              <a:t>2</a:t>
            </a:r>
            <a:r>
              <a:rPr dirty="0" baseline="31746" sz="1050" spc="-179">
                <a:latin typeface="Arial"/>
                <a:cs typeface="Arial"/>
              </a:rPr>
              <a:t> </a:t>
            </a:r>
            <a:r>
              <a:rPr dirty="0" sz="1000" spc="-5">
                <a:latin typeface="Arial"/>
                <a:cs typeface="Arial"/>
              </a:rPr>
              <a:t>.</a:t>
            </a:r>
            <a:endParaRPr sz="1000">
              <a:latin typeface="Arial"/>
              <a:cs typeface="Arial"/>
            </a:endParaRPr>
          </a:p>
          <a:p>
            <a:pPr marL="12700">
              <a:lnSpc>
                <a:spcPct val="100000"/>
              </a:lnSpc>
              <a:spcBef>
                <a:spcPts val="625"/>
              </a:spcBef>
            </a:pPr>
            <a:r>
              <a:rPr dirty="0" sz="900" spc="-15">
                <a:latin typeface="Liberation Serif"/>
                <a:cs typeface="Liberation Serif"/>
              </a:rPr>
              <a:t>Now, </a:t>
            </a:r>
            <a:r>
              <a:rPr dirty="0" sz="900">
                <a:latin typeface="Liberation Serif"/>
                <a:cs typeface="Liberation Serif"/>
              </a:rPr>
              <a:t>returning to our computation of the average </a:t>
            </a:r>
            <a:r>
              <a:rPr dirty="0" sz="900" spc="-10">
                <a:latin typeface="Liberation Serif"/>
                <a:cs typeface="Liberation Serif"/>
              </a:rPr>
              <a:t>velocity, </a:t>
            </a:r>
            <a:r>
              <a:rPr dirty="0" sz="900">
                <a:latin typeface="Liberation Serif"/>
                <a:cs typeface="Liberation Serif"/>
              </a:rPr>
              <a:t>we find</a:t>
            </a:r>
            <a:r>
              <a:rPr dirty="0" sz="900" spc="-5">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17" name="object 17"/>
          <p:cNvSpPr txBox="1"/>
          <p:nvPr/>
        </p:nvSpPr>
        <p:spPr>
          <a:xfrm>
            <a:off x="6308983" y="3943014"/>
            <a:ext cx="398780" cy="176530"/>
          </a:xfrm>
          <a:prstGeom prst="rect">
            <a:avLst/>
          </a:prstGeom>
        </p:spPr>
        <p:txBody>
          <a:bodyPr wrap="square" lIns="0" tIns="11430" rIns="0" bIns="0" rtlCol="0" vert="horz">
            <a:spAutoFit/>
          </a:bodyPr>
          <a:lstStyle/>
          <a:p>
            <a:pPr marL="12700">
              <a:lnSpc>
                <a:spcPct val="100000"/>
              </a:lnSpc>
              <a:spcBef>
                <a:spcPts val="90"/>
              </a:spcBef>
            </a:pPr>
            <a:r>
              <a:rPr dirty="0" sz="1000">
                <a:latin typeface="Arial"/>
                <a:cs typeface="Arial"/>
              </a:rPr>
              <a:t>(2.1.4)</a:t>
            </a:r>
            <a:endParaRPr sz="1000">
              <a:latin typeface="Arial"/>
              <a:cs typeface="Arial"/>
            </a:endParaRPr>
          </a:p>
        </p:txBody>
      </p:sp>
      <p:sp>
        <p:nvSpPr>
          <p:cNvPr id="18" name="object 18"/>
          <p:cNvSpPr txBox="1"/>
          <p:nvPr/>
        </p:nvSpPr>
        <p:spPr>
          <a:xfrm>
            <a:off x="2857376" y="5058010"/>
            <a:ext cx="752475" cy="176530"/>
          </a:xfrm>
          <a:prstGeom prst="rect">
            <a:avLst/>
          </a:prstGeom>
        </p:spPr>
        <p:txBody>
          <a:bodyPr wrap="square" lIns="0" tIns="11430" rIns="0" bIns="0" rtlCol="0" vert="horz">
            <a:spAutoFit/>
          </a:bodyPr>
          <a:lstStyle/>
          <a:p>
            <a:pPr marL="12700">
              <a:lnSpc>
                <a:spcPct val="100000"/>
              </a:lnSpc>
              <a:spcBef>
                <a:spcPts val="90"/>
              </a:spcBef>
            </a:pPr>
            <a:r>
              <a:rPr dirty="0" baseline="15432" sz="1350" spc="30" i="1">
                <a:latin typeface="Arial"/>
                <a:cs typeface="Arial"/>
              </a:rPr>
              <a:t>AV</a:t>
            </a:r>
            <a:r>
              <a:rPr dirty="0" sz="700" spc="20">
                <a:latin typeface="Arial"/>
                <a:cs typeface="Arial"/>
              </a:rPr>
              <a:t>[0.5,0.5+</a:t>
            </a:r>
            <a:r>
              <a:rPr dirty="0" sz="650" spc="20" i="1">
                <a:latin typeface="Arial"/>
                <a:cs typeface="Arial"/>
              </a:rPr>
              <a:t>h</a:t>
            </a:r>
            <a:r>
              <a:rPr dirty="0" sz="700" spc="20">
                <a:latin typeface="Arial"/>
                <a:cs typeface="Arial"/>
              </a:rPr>
              <a:t>]</a:t>
            </a:r>
            <a:r>
              <a:rPr dirty="0" sz="700" spc="-95">
                <a:latin typeface="Arial"/>
                <a:cs typeface="Arial"/>
              </a:rPr>
              <a:t> </a:t>
            </a:r>
            <a:r>
              <a:rPr dirty="0" baseline="13888" sz="1500" spc="277">
                <a:latin typeface="Arial"/>
                <a:cs typeface="Arial"/>
              </a:rPr>
              <a:t>=</a:t>
            </a:r>
            <a:endParaRPr baseline="13888" sz="1500">
              <a:latin typeface="Arial"/>
              <a:cs typeface="Arial"/>
            </a:endParaRPr>
          </a:p>
        </p:txBody>
      </p:sp>
      <p:sp>
        <p:nvSpPr>
          <p:cNvPr id="19" name="object 19"/>
          <p:cNvSpPr txBox="1"/>
          <p:nvPr/>
        </p:nvSpPr>
        <p:spPr>
          <a:xfrm>
            <a:off x="3650147" y="4943651"/>
            <a:ext cx="1017905" cy="176530"/>
          </a:xfrm>
          <a:prstGeom prst="rect">
            <a:avLst/>
          </a:prstGeom>
        </p:spPr>
        <p:txBody>
          <a:bodyPr wrap="square" lIns="0" tIns="11430" rIns="0" bIns="0" rtlCol="0" vert="horz">
            <a:spAutoFit/>
          </a:bodyPr>
          <a:lstStyle/>
          <a:p>
            <a:pPr marL="12700">
              <a:lnSpc>
                <a:spcPct val="100000"/>
              </a:lnSpc>
              <a:spcBef>
                <a:spcPts val="90"/>
              </a:spcBef>
            </a:pPr>
            <a:r>
              <a:rPr dirty="0" sz="900" spc="-10" i="1">
                <a:latin typeface="Arial"/>
                <a:cs typeface="Arial"/>
              </a:rPr>
              <a:t>s</a:t>
            </a:r>
            <a:r>
              <a:rPr dirty="0" sz="1000" spc="-10">
                <a:latin typeface="Arial"/>
                <a:cs typeface="Arial"/>
              </a:rPr>
              <a:t>(0.5</a:t>
            </a:r>
            <a:r>
              <a:rPr dirty="0" sz="1000" spc="-120">
                <a:latin typeface="Arial"/>
                <a:cs typeface="Arial"/>
              </a:rPr>
              <a:t> </a:t>
            </a:r>
            <a:r>
              <a:rPr dirty="0" sz="1000" spc="185">
                <a:latin typeface="Arial"/>
                <a:cs typeface="Arial"/>
              </a:rPr>
              <a:t>+</a:t>
            </a:r>
            <a:r>
              <a:rPr dirty="0" sz="1000" spc="-160">
                <a:latin typeface="Arial"/>
                <a:cs typeface="Arial"/>
              </a:rPr>
              <a:t> </a:t>
            </a:r>
            <a:r>
              <a:rPr dirty="0" sz="900" spc="70" i="1">
                <a:latin typeface="Arial"/>
                <a:cs typeface="Arial"/>
              </a:rPr>
              <a:t>h</a:t>
            </a:r>
            <a:r>
              <a:rPr dirty="0" sz="1000" spc="70">
                <a:latin typeface="Arial"/>
                <a:cs typeface="Arial"/>
              </a:rPr>
              <a:t>)</a:t>
            </a:r>
            <a:r>
              <a:rPr dirty="0" sz="1000" spc="-150">
                <a:latin typeface="Arial"/>
                <a:cs typeface="Arial"/>
              </a:rPr>
              <a:t> </a:t>
            </a:r>
            <a:r>
              <a:rPr dirty="0" sz="1000" spc="185">
                <a:latin typeface="Arial"/>
                <a:cs typeface="Arial"/>
              </a:rPr>
              <a:t>−</a:t>
            </a:r>
            <a:r>
              <a:rPr dirty="0" sz="1000" spc="-165">
                <a:latin typeface="Arial"/>
                <a:cs typeface="Arial"/>
              </a:rPr>
              <a:t> </a:t>
            </a:r>
            <a:r>
              <a:rPr dirty="0" sz="900" spc="5" i="1">
                <a:latin typeface="Arial"/>
                <a:cs typeface="Arial"/>
              </a:rPr>
              <a:t>s</a:t>
            </a:r>
            <a:r>
              <a:rPr dirty="0" sz="1000" spc="5">
                <a:latin typeface="Arial"/>
                <a:cs typeface="Arial"/>
              </a:rPr>
              <a:t>(0.5)</a:t>
            </a:r>
            <a:endParaRPr sz="1000">
              <a:latin typeface="Arial"/>
              <a:cs typeface="Arial"/>
            </a:endParaRPr>
          </a:p>
        </p:txBody>
      </p:sp>
      <p:sp>
        <p:nvSpPr>
          <p:cNvPr id="20" name="object 20"/>
          <p:cNvSpPr txBox="1"/>
          <p:nvPr/>
        </p:nvSpPr>
        <p:spPr>
          <a:xfrm>
            <a:off x="3758102" y="5124719"/>
            <a:ext cx="803275" cy="176530"/>
          </a:xfrm>
          <a:prstGeom prst="rect">
            <a:avLst/>
          </a:prstGeom>
        </p:spPr>
        <p:txBody>
          <a:bodyPr wrap="square" lIns="0" tIns="11430" rIns="0" bIns="0" rtlCol="0" vert="horz">
            <a:spAutoFit/>
          </a:bodyPr>
          <a:lstStyle/>
          <a:p>
            <a:pPr marL="12700">
              <a:lnSpc>
                <a:spcPct val="100000"/>
              </a:lnSpc>
              <a:spcBef>
                <a:spcPts val="90"/>
              </a:spcBef>
            </a:pPr>
            <a:r>
              <a:rPr dirty="0" sz="1000" spc="-10">
                <a:latin typeface="Arial"/>
                <a:cs typeface="Arial"/>
              </a:rPr>
              <a:t>(0.5</a:t>
            </a:r>
            <a:r>
              <a:rPr dirty="0" sz="1000" spc="-125">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1000" spc="70">
                <a:latin typeface="Arial"/>
                <a:cs typeface="Arial"/>
              </a:rPr>
              <a:t>)</a:t>
            </a:r>
            <a:r>
              <a:rPr dirty="0" sz="1000" spc="-155">
                <a:latin typeface="Arial"/>
                <a:cs typeface="Arial"/>
              </a:rPr>
              <a:t> </a:t>
            </a:r>
            <a:r>
              <a:rPr dirty="0" sz="1000" spc="185">
                <a:latin typeface="Arial"/>
                <a:cs typeface="Arial"/>
              </a:rPr>
              <a:t>−</a:t>
            </a:r>
            <a:r>
              <a:rPr dirty="0" sz="1000" spc="-165">
                <a:latin typeface="Arial"/>
                <a:cs typeface="Arial"/>
              </a:rPr>
              <a:t> </a:t>
            </a:r>
            <a:r>
              <a:rPr dirty="0" sz="1000" spc="-25">
                <a:latin typeface="Arial"/>
                <a:cs typeface="Arial"/>
              </a:rPr>
              <a:t>0.5</a:t>
            </a:r>
            <a:endParaRPr sz="1000">
              <a:latin typeface="Arial"/>
              <a:cs typeface="Arial"/>
            </a:endParaRPr>
          </a:p>
        </p:txBody>
      </p:sp>
      <p:sp>
        <p:nvSpPr>
          <p:cNvPr id="21" name="object 21"/>
          <p:cNvSpPr/>
          <p:nvPr/>
        </p:nvSpPr>
        <p:spPr>
          <a:xfrm>
            <a:off x="3640061" y="5134558"/>
            <a:ext cx="1029335" cy="0"/>
          </a:xfrm>
          <a:custGeom>
            <a:avLst/>
            <a:gdLst/>
            <a:ahLst/>
            <a:cxnLst/>
            <a:rect l="l" t="t" r="r" b="b"/>
            <a:pathLst>
              <a:path w="1029335" h="0">
                <a:moveTo>
                  <a:pt x="0" y="0"/>
                </a:moveTo>
                <a:lnTo>
                  <a:pt x="1029226" y="0"/>
                </a:lnTo>
              </a:path>
            </a:pathLst>
          </a:custGeom>
          <a:ln w="9529">
            <a:solidFill>
              <a:srgbClr val="000000"/>
            </a:solidFill>
          </a:ln>
        </p:spPr>
        <p:txBody>
          <a:bodyPr wrap="square" lIns="0" tIns="0" rIns="0" bIns="0" rtlCol="0"/>
          <a:lstStyle/>
          <a:p/>
        </p:txBody>
      </p:sp>
      <p:sp>
        <p:nvSpPr>
          <p:cNvPr id="22" name="object 22"/>
          <p:cNvSpPr txBox="1"/>
          <p:nvPr/>
        </p:nvSpPr>
        <p:spPr>
          <a:xfrm>
            <a:off x="2703259" y="5410615"/>
            <a:ext cx="123825" cy="176530"/>
          </a:xfrm>
          <a:prstGeom prst="rect">
            <a:avLst/>
          </a:prstGeom>
        </p:spPr>
        <p:txBody>
          <a:bodyPr wrap="square" lIns="0" tIns="11430" rIns="0" bIns="0" rtlCol="0" vert="horz">
            <a:spAutoFit/>
          </a:bodyPr>
          <a:lstStyle/>
          <a:p>
            <a:pPr marL="12700">
              <a:lnSpc>
                <a:spcPct val="100000"/>
              </a:lnSpc>
              <a:spcBef>
                <a:spcPts val="90"/>
              </a:spcBef>
            </a:pPr>
            <a:r>
              <a:rPr dirty="0" sz="1000" spc="185">
                <a:latin typeface="Arial"/>
                <a:cs typeface="Arial"/>
              </a:rPr>
              <a:t>=</a:t>
            </a:r>
            <a:endParaRPr sz="1000">
              <a:latin typeface="Arial"/>
              <a:cs typeface="Arial"/>
            </a:endParaRPr>
          </a:p>
        </p:txBody>
      </p:sp>
      <p:sp>
        <p:nvSpPr>
          <p:cNvPr id="23" name="object 23"/>
          <p:cNvSpPr txBox="1"/>
          <p:nvPr/>
        </p:nvSpPr>
        <p:spPr>
          <a:xfrm>
            <a:off x="2884774" y="5315317"/>
            <a:ext cx="1943100" cy="176530"/>
          </a:xfrm>
          <a:prstGeom prst="rect">
            <a:avLst/>
          </a:prstGeom>
        </p:spPr>
        <p:txBody>
          <a:bodyPr wrap="square" lIns="0" tIns="11430" rIns="0" bIns="0" rtlCol="0" vert="horz">
            <a:spAutoFit/>
          </a:bodyPr>
          <a:lstStyle/>
          <a:p>
            <a:pPr marL="12700">
              <a:lnSpc>
                <a:spcPct val="100000"/>
              </a:lnSpc>
              <a:spcBef>
                <a:spcPts val="90"/>
              </a:spcBef>
            </a:pPr>
            <a:r>
              <a:rPr dirty="0" sz="1000" spc="-20">
                <a:latin typeface="Arial"/>
                <a:cs typeface="Arial"/>
              </a:rPr>
              <a:t>(12</a:t>
            </a:r>
            <a:r>
              <a:rPr dirty="0" sz="1000" spc="-110">
                <a:latin typeface="Arial"/>
                <a:cs typeface="Arial"/>
              </a:rPr>
              <a:t> </a:t>
            </a:r>
            <a:r>
              <a:rPr dirty="0" sz="1000" spc="185">
                <a:latin typeface="Arial"/>
                <a:cs typeface="Arial"/>
              </a:rPr>
              <a:t>−</a:t>
            </a:r>
            <a:r>
              <a:rPr dirty="0" sz="1000" spc="-150">
                <a:latin typeface="Arial"/>
                <a:cs typeface="Arial"/>
              </a:rPr>
              <a:t> </a:t>
            </a:r>
            <a:r>
              <a:rPr dirty="0" sz="1000">
                <a:latin typeface="Arial"/>
                <a:cs typeface="Arial"/>
              </a:rPr>
              <a:t>16</a:t>
            </a:r>
            <a:r>
              <a:rPr dirty="0" sz="900" i="1">
                <a:latin typeface="Arial"/>
                <a:cs typeface="Arial"/>
              </a:rPr>
              <a:t>h</a:t>
            </a:r>
            <a:r>
              <a:rPr dirty="0" sz="900" spc="-85" i="1">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16</a:t>
            </a:r>
            <a:r>
              <a:rPr dirty="0" sz="900" spc="-10" i="1">
                <a:latin typeface="Arial"/>
                <a:cs typeface="Arial"/>
              </a:rPr>
              <a:t>h</a:t>
            </a:r>
            <a:r>
              <a:rPr dirty="0" baseline="31746" sz="1050" spc="-15">
                <a:latin typeface="Arial"/>
                <a:cs typeface="Arial"/>
              </a:rPr>
              <a:t>2</a:t>
            </a:r>
            <a:r>
              <a:rPr dirty="0" baseline="31746" sz="1050" spc="-187">
                <a:latin typeface="Arial"/>
                <a:cs typeface="Arial"/>
              </a:rPr>
              <a:t> </a:t>
            </a:r>
            <a:r>
              <a:rPr dirty="0" sz="1000" spc="50">
                <a:latin typeface="Arial"/>
                <a:cs typeface="Arial"/>
              </a:rPr>
              <a:t>)</a:t>
            </a:r>
            <a:r>
              <a:rPr dirty="0" sz="1000" spc="-145">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a:t>
            </a:r>
            <a:r>
              <a:rPr dirty="0" sz="1000" spc="-110">
                <a:latin typeface="Arial"/>
                <a:cs typeface="Arial"/>
              </a:rPr>
              <a:t> </a:t>
            </a:r>
            <a:r>
              <a:rPr dirty="0" sz="1000" spc="185">
                <a:latin typeface="Arial"/>
                <a:cs typeface="Arial"/>
              </a:rPr>
              <a:t>−</a:t>
            </a:r>
            <a:r>
              <a:rPr dirty="0" sz="1000" spc="-150">
                <a:latin typeface="Arial"/>
                <a:cs typeface="Arial"/>
              </a:rPr>
              <a:t> </a:t>
            </a:r>
            <a:r>
              <a:rPr dirty="0" sz="1000" spc="-10">
                <a:latin typeface="Arial"/>
                <a:cs typeface="Arial"/>
              </a:rPr>
              <a:t>16(0.5)</a:t>
            </a:r>
            <a:r>
              <a:rPr dirty="0" baseline="31746" sz="1050" spc="-15">
                <a:latin typeface="Arial"/>
                <a:cs typeface="Arial"/>
              </a:rPr>
              <a:t>2</a:t>
            </a:r>
            <a:r>
              <a:rPr dirty="0" baseline="31746" sz="1050" spc="-187">
                <a:latin typeface="Arial"/>
                <a:cs typeface="Arial"/>
              </a:rPr>
              <a:t> </a:t>
            </a:r>
            <a:r>
              <a:rPr dirty="0" sz="1000" spc="50">
                <a:latin typeface="Arial"/>
                <a:cs typeface="Arial"/>
              </a:rPr>
              <a:t>)</a:t>
            </a:r>
            <a:endParaRPr sz="1000">
              <a:latin typeface="Arial"/>
              <a:cs typeface="Arial"/>
            </a:endParaRPr>
          </a:p>
        </p:txBody>
      </p:sp>
      <p:sp>
        <p:nvSpPr>
          <p:cNvPr id="24" name="object 24"/>
          <p:cNvSpPr txBox="1"/>
          <p:nvPr/>
        </p:nvSpPr>
        <p:spPr>
          <a:xfrm>
            <a:off x="3492008" y="5496384"/>
            <a:ext cx="708025" cy="176530"/>
          </a:xfrm>
          <a:prstGeom prst="rect">
            <a:avLst/>
          </a:prstGeom>
        </p:spPr>
        <p:txBody>
          <a:bodyPr wrap="square" lIns="0" tIns="11430" rIns="0" bIns="0" rtlCol="0" vert="horz">
            <a:spAutoFit/>
          </a:bodyPr>
          <a:lstStyle/>
          <a:p>
            <a:pPr marL="12700">
              <a:lnSpc>
                <a:spcPct val="100000"/>
              </a:lnSpc>
              <a:spcBef>
                <a:spcPts val="90"/>
              </a:spcBef>
            </a:pPr>
            <a:r>
              <a:rPr dirty="0" sz="1000" spc="-25">
                <a:latin typeface="Arial"/>
                <a:cs typeface="Arial"/>
              </a:rPr>
              <a:t>0.5</a:t>
            </a:r>
            <a:r>
              <a:rPr dirty="0" sz="1000" spc="-125">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900" spc="-100" i="1">
                <a:latin typeface="Arial"/>
                <a:cs typeface="Arial"/>
              </a:rPr>
              <a:t> </a:t>
            </a:r>
            <a:r>
              <a:rPr dirty="0" sz="1000" spc="185">
                <a:latin typeface="Arial"/>
                <a:cs typeface="Arial"/>
              </a:rPr>
              <a:t>−</a:t>
            </a:r>
            <a:r>
              <a:rPr dirty="0" sz="1000" spc="-165">
                <a:latin typeface="Arial"/>
                <a:cs typeface="Arial"/>
              </a:rPr>
              <a:t> </a:t>
            </a:r>
            <a:r>
              <a:rPr dirty="0" sz="1000" spc="-25">
                <a:latin typeface="Arial"/>
                <a:cs typeface="Arial"/>
              </a:rPr>
              <a:t>0.5</a:t>
            </a:r>
            <a:endParaRPr sz="1000">
              <a:latin typeface="Arial"/>
              <a:cs typeface="Arial"/>
            </a:endParaRPr>
          </a:p>
        </p:txBody>
      </p:sp>
      <p:sp>
        <p:nvSpPr>
          <p:cNvPr id="25" name="object 25"/>
          <p:cNvSpPr/>
          <p:nvPr/>
        </p:nvSpPr>
        <p:spPr>
          <a:xfrm>
            <a:off x="2858611" y="5515753"/>
            <a:ext cx="1963420" cy="0"/>
          </a:xfrm>
          <a:custGeom>
            <a:avLst/>
            <a:gdLst/>
            <a:ahLst/>
            <a:cxnLst/>
            <a:rect l="l" t="t" r="r" b="b"/>
            <a:pathLst>
              <a:path w="1963420" h="0">
                <a:moveTo>
                  <a:pt x="0" y="0"/>
                </a:moveTo>
                <a:lnTo>
                  <a:pt x="1963154" y="0"/>
                </a:lnTo>
              </a:path>
            </a:pathLst>
          </a:custGeom>
          <a:ln w="9529">
            <a:solidFill>
              <a:srgbClr val="000000"/>
            </a:solidFill>
          </a:ln>
        </p:spPr>
        <p:txBody>
          <a:bodyPr wrap="square" lIns="0" tIns="0" rIns="0" bIns="0" rtlCol="0"/>
          <a:lstStyle/>
          <a:p/>
        </p:txBody>
      </p:sp>
      <p:sp>
        <p:nvSpPr>
          <p:cNvPr id="26" name="object 26"/>
          <p:cNvSpPr txBox="1"/>
          <p:nvPr/>
        </p:nvSpPr>
        <p:spPr>
          <a:xfrm>
            <a:off x="3097262" y="5753691"/>
            <a:ext cx="123825" cy="176530"/>
          </a:xfrm>
          <a:prstGeom prst="rect">
            <a:avLst/>
          </a:prstGeom>
        </p:spPr>
        <p:txBody>
          <a:bodyPr wrap="square" lIns="0" tIns="11430" rIns="0" bIns="0" rtlCol="0" vert="horz">
            <a:spAutoFit/>
          </a:bodyPr>
          <a:lstStyle/>
          <a:p>
            <a:pPr marL="12700">
              <a:lnSpc>
                <a:spcPct val="100000"/>
              </a:lnSpc>
              <a:spcBef>
                <a:spcPts val="90"/>
              </a:spcBef>
            </a:pPr>
            <a:r>
              <a:rPr dirty="0" sz="1000" spc="185">
                <a:latin typeface="Arial"/>
                <a:cs typeface="Arial"/>
              </a:rPr>
              <a:t>=</a:t>
            </a:r>
            <a:endParaRPr sz="1000">
              <a:latin typeface="Arial"/>
              <a:cs typeface="Arial"/>
            </a:endParaRPr>
          </a:p>
        </p:txBody>
      </p:sp>
      <p:sp>
        <p:nvSpPr>
          <p:cNvPr id="27" name="object 27"/>
          <p:cNvSpPr txBox="1"/>
          <p:nvPr/>
        </p:nvSpPr>
        <p:spPr>
          <a:xfrm>
            <a:off x="3270143" y="5667922"/>
            <a:ext cx="1158240" cy="176530"/>
          </a:xfrm>
          <a:prstGeom prst="rect">
            <a:avLst/>
          </a:prstGeom>
        </p:spPr>
        <p:txBody>
          <a:bodyPr wrap="square" lIns="0" tIns="11430" rIns="0" bIns="0" rtlCol="0" vert="horz">
            <a:spAutoFit/>
          </a:bodyPr>
          <a:lstStyle/>
          <a:p>
            <a:pPr marL="12700">
              <a:lnSpc>
                <a:spcPct val="100000"/>
              </a:lnSpc>
              <a:spcBef>
                <a:spcPts val="90"/>
              </a:spcBef>
            </a:pPr>
            <a:r>
              <a:rPr dirty="0" sz="1000" spc="-50">
                <a:latin typeface="Arial"/>
                <a:cs typeface="Arial"/>
              </a:rPr>
              <a:t>12</a:t>
            </a:r>
            <a:r>
              <a:rPr dirty="0" sz="1000" spc="-114">
                <a:latin typeface="Arial"/>
                <a:cs typeface="Arial"/>
              </a:rPr>
              <a:t> </a:t>
            </a:r>
            <a:r>
              <a:rPr dirty="0" sz="1000" spc="185">
                <a:latin typeface="Arial"/>
                <a:cs typeface="Arial"/>
              </a:rPr>
              <a:t>−</a:t>
            </a:r>
            <a:r>
              <a:rPr dirty="0" sz="1000" spc="-155">
                <a:latin typeface="Arial"/>
                <a:cs typeface="Arial"/>
              </a:rPr>
              <a:t> </a:t>
            </a:r>
            <a:r>
              <a:rPr dirty="0" sz="1000">
                <a:latin typeface="Arial"/>
                <a:cs typeface="Arial"/>
              </a:rPr>
              <a:t>16</a:t>
            </a:r>
            <a:r>
              <a:rPr dirty="0" sz="900" i="1">
                <a:latin typeface="Arial"/>
                <a:cs typeface="Arial"/>
              </a:rPr>
              <a:t>h</a:t>
            </a:r>
            <a:r>
              <a:rPr dirty="0" sz="900" spc="-85" i="1">
                <a:latin typeface="Arial"/>
                <a:cs typeface="Arial"/>
              </a:rPr>
              <a:t> </a:t>
            </a:r>
            <a:r>
              <a:rPr dirty="0" sz="1000" spc="185">
                <a:latin typeface="Arial"/>
                <a:cs typeface="Arial"/>
              </a:rPr>
              <a:t>−</a:t>
            </a:r>
            <a:r>
              <a:rPr dirty="0" sz="1000" spc="-160">
                <a:latin typeface="Arial"/>
                <a:cs typeface="Arial"/>
              </a:rPr>
              <a:t> </a:t>
            </a:r>
            <a:r>
              <a:rPr dirty="0" sz="1000" spc="-10">
                <a:latin typeface="Arial"/>
                <a:cs typeface="Arial"/>
              </a:rPr>
              <a:t>16</a:t>
            </a:r>
            <a:r>
              <a:rPr dirty="0" sz="900" spc="-10" i="1">
                <a:latin typeface="Arial"/>
                <a:cs typeface="Arial"/>
              </a:rPr>
              <a:t>h</a:t>
            </a:r>
            <a:r>
              <a:rPr dirty="0" baseline="31746" sz="1050" spc="-15">
                <a:latin typeface="Arial"/>
                <a:cs typeface="Arial"/>
              </a:rPr>
              <a:t>2</a:t>
            </a:r>
            <a:r>
              <a:rPr dirty="0" baseline="31746" sz="1050" spc="22">
                <a:latin typeface="Arial"/>
                <a:cs typeface="Arial"/>
              </a:rPr>
              <a:t> </a:t>
            </a:r>
            <a:r>
              <a:rPr dirty="0" sz="1000" spc="185">
                <a:latin typeface="Arial"/>
                <a:cs typeface="Arial"/>
              </a:rPr>
              <a:t>−</a:t>
            </a:r>
            <a:r>
              <a:rPr dirty="0" sz="1000" spc="-155">
                <a:latin typeface="Arial"/>
                <a:cs typeface="Arial"/>
              </a:rPr>
              <a:t> </a:t>
            </a:r>
            <a:r>
              <a:rPr dirty="0" sz="1000" spc="-50">
                <a:latin typeface="Arial"/>
                <a:cs typeface="Arial"/>
              </a:rPr>
              <a:t>12</a:t>
            </a:r>
            <a:endParaRPr sz="1000">
              <a:latin typeface="Arial"/>
              <a:cs typeface="Arial"/>
            </a:endParaRPr>
          </a:p>
        </p:txBody>
      </p:sp>
      <p:sp>
        <p:nvSpPr>
          <p:cNvPr id="28" name="object 28"/>
          <p:cNvSpPr txBox="1"/>
          <p:nvPr/>
        </p:nvSpPr>
        <p:spPr>
          <a:xfrm>
            <a:off x="3789074" y="5849397"/>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70" i="1">
                <a:latin typeface="Arial"/>
                <a:cs typeface="Arial"/>
              </a:rPr>
              <a:t>h</a:t>
            </a:r>
            <a:endParaRPr sz="900">
              <a:latin typeface="Arial"/>
              <a:cs typeface="Arial"/>
            </a:endParaRPr>
          </a:p>
        </p:txBody>
      </p:sp>
      <p:sp>
        <p:nvSpPr>
          <p:cNvPr id="29" name="object 29"/>
          <p:cNvSpPr/>
          <p:nvPr/>
        </p:nvSpPr>
        <p:spPr>
          <a:xfrm>
            <a:off x="3249336" y="5849299"/>
            <a:ext cx="1181735" cy="0"/>
          </a:xfrm>
          <a:custGeom>
            <a:avLst/>
            <a:gdLst/>
            <a:ahLst/>
            <a:cxnLst/>
            <a:rect l="l" t="t" r="r" b="b"/>
            <a:pathLst>
              <a:path w="1181735" h="0">
                <a:moveTo>
                  <a:pt x="0" y="0"/>
                </a:moveTo>
                <a:lnTo>
                  <a:pt x="1181704" y="0"/>
                </a:lnTo>
              </a:path>
            </a:pathLst>
          </a:custGeom>
          <a:ln w="9529">
            <a:solidFill>
              <a:srgbClr val="000000"/>
            </a:solidFill>
          </a:ln>
        </p:spPr>
        <p:txBody>
          <a:bodyPr wrap="square" lIns="0" tIns="0" rIns="0" bIns="0" rtlCol="0"/>
          <a:lstStyle/>
          <a:p/>
        </p:txBody>
      </p:sp>
      <p:sp>
        <p:nvSpPr>
          <p:cNvPr id="30" name="object 30"/>
          <p:cNvSpPr txBox="1"/>
          <p:nvPr/>
        </p:nvSpPr>
        <p:spPr>
          <a:xfrm>
            <a:off x="3310340" y="6077706"/>
            <a:ext cx="123825" cy="176530"/>
          </a:xfrm>
          <a:prstGeom prst="rect">
            <a:avLst/>
          </a:prstGeom>
        </p:spPr>
        <p:txBody>
          <a:bodyPr wrap="square" lIns="0" tIns="11430" rIns="0" bIns="0" rtlCol="0" vert="horz">
            <a:spAutoFit/>
          </a:bodyPr>
          <a:lstStyle/>
          <a:p>
            <a:pPr marL="12700">
              <a:lnSpc>
                <a:spcPct val="100000"/>
              </a:lnSpc>
              <a:spcBef>
                <a:spcPts val="90"/>
              </a:spcBef>
            </a:pPr>
            <a:r>
              <a:rPr dirty="0" sz="1000" spc="185">
                <a:latin typeface="Arial"/>
                <a:cs typeface="Arial"/>
              </a:rPr>
              <a:t>=</a:t>
            </a:r>
            <a:endParaRPr sz="1000">
              <a:latin typeface="Arial"/>
              <a:cs typeface="Arial"/>
            </a:endParaRPr>
          </a:p>
        </p:txBody>
      </p:sp>
      <p:sp>
        <p:nvSpPr>
          <p:cNvPr id="31" name="object 31"/>
          <p:cNvSpPr txBox="1"/>
          <p:nvPr/>
        </p:nvSpPr>
        <p:spPr>
          <a:xfrm>
            <a:off x="4181438" y="6077706"/>
            <a:ext cx="60960" cy="176530"/>
          </a:xfrm>
          <a:prstGeom prst="rect">
            <a:avLst/>
          </a:prstGeom>
        </p:spPr>
        <p:txBody>
          <a:bodyPr wrap="square" lIns="0" tIns="11430" rIns="0" bIns="0" rtlCol="0" vert="horz">
            <a:spAutoFit/>
          </a:bodyPr>
          <a:lstStyle/>
          <a:p>
            <a:pPr marL="12700">
              <a:lnSpc>
                <a:spcPct val="100000"/>
              </a:lnSpc>
              <a:spcBef>
                <a:spcPts val="90"/>
              </a:spcBef>
            </a:pPr>
            <a:r>
              <a:rPr dirty="0" sz="1000" spc="-5">
                <a:latin typeface="Arial"/>
                <a:cs typeface="Arial"/>
              </a:rPr>
              <a:t>.</a:t>
            </a:r>
            <a:endParaRPr sz="1000">
              <a:latin typeface="Arial"/>
              <a:cs typeface="Arial"/>
            </a:endParaRPr>
          </a:p>
        </p:txBody>
      </p:sp>
      <p:sp>
        <p:nvSpPr>
          <p:cNvPr id="32" name="object 32"/>
          <p:cNvSpPr txBox="1"/>
          <p:nvPr/>
        </p:nvSpPr>
        <p:spPr>
          <a:xfrm>
            <a:off x="3465801" y="5991938"/>
            <a:ext cx="714375" cy="176530"/>
          </a:xfrm>
          <a:prstGeom prst="rect">
            <a:avLst/>
          </a:prstGeom>
        </p:spPr>
        <p:txBody>
          <a:bodyPr wrap="square" lIns="0" tIns="11430" rIns="0" bIns="0" rtlCol="0" vert="horz">
            <a:spAutoFit/>
          </a:bodyPr>
          <a:lstStyle/>
          <a:p>
            <a:pPr marL="12700">
              <a:lnSpc>
                <a:spcPct val="100000"/>
              </a:lnSpc>
              <a:spcBef>
                <a:spcPts val="90"/>
              </a:spcBef>
            </a:pPr>
            <a:r>
              <a:rPr dirty="0" sz="1000" spc="40">
                <a:latin typeface="Arial"/>
                <a:cs typeface="Arial"/>
              </a:rPr>
              <a:t>−16</a:t>
            </a:r>
            <a:r>
              <a:rPr dirty="0" sz="900" spc="40" i="1">
                <a:latin typeface="Arial"/>
                <a:cs typeface="Arial"/>
              </a:rPr>
              <a:t>h</a:t>
            </a:r>
            <a:r>
              <a:rPr dirty="0" sz="900" spc="-114" i="1">
                <a:latin typeface="Arial"/>
                <a:cs typeface="Arial"/>
              </a:rPr>
              <a:t> </a:t>
            </a:r>
            <a:r>
              <a:rPr dirty="0" sz="1000" spc="185">
                <a:latin typeface="Arial"/>
                <a:cs typeface="Arial"/>
              </a:rPr>
              <a:t>−</a:t>
            </a:r>
            <a:r>
              <a:rPr dirty="0" sz="1000" spc="-175">
                <a:latin typeface="Arial"/>
                <a:cs typeface="Arial"/>
              </a:rPr>
              <a:t> </a:t>
            </a:r>
            <a:r>
              <a:rPr dirty="0" sz="1000" spc="-10">
                <a:latin typeface="Arial"/>
                <a:cs typeface="Arial"/>
              </a:rPr>
              <a:t>16</a:t>
            </a:r>
            <a:r>
              <a:rPr dirty="0" sz="900" spc="-10" i="1">
                <a:latin typeface="Arial"/>
                <a:cs typeface="Arial"/>
              </a:rPr>
              <a:t>h</a:t>
            </a:r>
            <a:r>
              <a:rPr dirty="0" baseline="23809" sz="1050" spc="-15">
                <a:latin typeface="Arial"/>
                <a:cs typeface="Arial"/>
              </a:rPr>
              <a:t>2</a:t>
            </a:r>
            <a:endParaRPr baseline="23809" sz="1050">
              <a:latin typeface="Arial"/>
              <a:cs typeface="Arial"/>
            </a:endParaRPr>
          </a:p>
        </p:txBody>
      </p:sp>
      <p:sp>
        <p:nvSpPr>
          <p:cNvPr id="33" name="object 33"/>
          <p:cNvSpPr txBox="1"/>
          <p:nvPr/>
        </p:nvSpPr>
        <p:spPr>
          <a:xfrm>
            <a:off x="3771653" y="6173413"/>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70" i="1">
                <a:latin typeface="Arial"/>
                <a:cs typeface="Arial"/>
              </a:rPr>
              <a:t>h</a:t>
            </a:r>
            <a:endParaRPr sz="900">
              <a:latin typeface="Arial"/>
              <a:cs typeface="Arial"/>
            </a:endParaRPr>
          </a:p>
        </p:txBody>
      </p:sp>
      <p:sp>
        <p:nvSpPr>
          <p:cNvPr id="34" name="object 34"/>
          <p:cNvSpPr/>
          <p:nvPr/>
        </p:nvSpPr>
        <p:spPr>
          <a:xfrm>
            <a:off x="3458993" y="6182845"/>
            <a:ext cx="724535" cy="0"/>
          </a:xfrm>
          <a:custGeom>
            <a:avLst/>
            <a:gdLst/>
            <a:ahLst/>
            <a:cxnLst/>
            <a:rect l="l" t="t" r="r" b="b"/>
            <a:pathLst>
              <a:path w="724535" h="0">
                <a:moveTo>
                  <a:pt x="0" y="0"/>
                </a:moveTo>
                <a:lnTo>
                  <a:pt x="724270" y="0"/>
                </a:lnTo>
              </a:path>
            </a:pathLst>
          </a:custGeom>
          <a:ln w="9529">
            <a:solidFill>
              <a:srgbClr val="000000"/>
            </a:solidFill>
          </a:ln>
        </p:spPr>
        <p:txBody>
          <a:bodyPr wrap="square" lIns="0" tIns="0" rIns="0" bIns="0" rtlCol="0"/>
          <a:lstStyle/>
          <a:p/>
        </p:txBody>
      </p:sp>
      <p:sp>
        <p:nvSpPr>
          <p:cNvPr id="35" name="object 35"/>
          <p:cNvSpPr txBox="1"/>
          <p:nvPr/>
        </p:nvSpPr>
        <p:spPr>
          <a:xfrm>
            <a:off x="6308983" y="5029420"/>
            <a:ext cx="398780" cy="176530"/>
          </a:xfrm>
          <a:prstGeom prst="rect">
            <a:avLst/>
          </a:prstGeom>
        </p:spPr>
        <p:txBody>
          <a:bodyPr wrap="square" lIns="0" tIns="11430" rIns="0" bIns="0" rtlCol="0" vert="horz">
            <a:spAutoFit/>
          </a:bodyPr>
          <a:lstStyle/>
          <a:p>
            <a:pPr marL="12700">
              <a:lnSpc>
                <a:spcPct val="100000"/>
              </a:lnSpc>
              <a:spcBef>
                <a:spcPts val="90"/>
              </a:spcBef>
            </a:pPr>
            <a:r>
              <a:rPr dirty="0" sz="1000">
                <a:latin typeface="Arial"/>
                <a:cs typeface="Arial"/>
              </a:rPr>
              <a:t>(2.1.5)</a:t>
            </a:r>
            <a:endParaRPr sz="1000">
              <a:latin typeface="Arial"/>
              <a:cs typeface="Arial"/>
            </a:endParaRPr>
          </a:p>
        </p:txBody>
      </p:sp>
      <p:sp>
        <p:nvSpPr>
          <p:cNvPr id="40" name="object 40"/>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1" name="object 41"/>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2.1.</a:t>
            </a:r>
            <a:fld id="{81D60167-4931-47E6-BA6A-407CBD079E47}" type="slidenum">
              <a:rPr dirty="0" spc="10"/>
              <a:t>1</a:t>
            </a:fld>
          </a:p>
        </p:txBody>
      </p:sp>
      <p:sp>
        <p:nvSpPr>
          <p:cNvPr id="42" name="object 42"/>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https://math.libretexts.org/link?4440</a:t>
            </a:r>
          </a:p>
        </p:txBody>
      </p:sp>
      <p:sp>
        <p:nvSpPr>
          <p:cNvPr id="36" name="object 36"/>
          <p:cNvSpPr txBox="1"/>
          <p:nvPr/>
        </p:nvSpPr>
        <p:spPr>
          <a:xfrm>
            <a:off x="848360" y="6369620"/>
            <a:ext cx="5856605" cy="483234"/>
          </a:xfrm>
          <a:prstGeom prst="rect">
            <a:avLst/>
          </a:prstGeom>
        </p:spPr>
        <p:txBody>
          <a:bodyPr wrap="square" lIns="0" tIns="12065" rIns="0" bIns="0" rtlCol="0" vert="horz">
            <a:spAutoFit/>
          </a:bodyPr>
          <a:lstStyle/>
          <a:p>
            <a:pPr algn="just" marL="12700" marR="5080">
              <a:lnSpc>
                <a:spcPct val="111200"/>
              </a:lnSpc>
              <a:spcBef>
                <a:spcPts val="95"/>
              </a:spcBef>
            </a:pPr>
            <a:r>
              <a:rPr dirty="0" sz="900">
                <a:latin typeface="Liberation Serif"/>
                <a:cs typeface="Liberation Serif"/>
              </a:rPr>
              <a:t>At this point, we note two things: first, the expression for average velocity clearly depends on </a:t>
            </a:r>
            <a:r>
              <a:rPr dirty="0" sz="900" spc="30" i="1">
                <a:latin typeface="Arial"/>
                <a:cs typeface="Arial"/>
              </a:rPr>
              <a:t>h</a:t>
            </a:r>
            <a:r>
              <a:rPr dirty="0" sz="900" spc="30">
                <a:latin typeface="Liberation Serif"/>
                <a:cs typeface="Liberation Serif"/>
              </a:rPr>
              <a:t>, </a:t>
            </a:r>
            <a:r>
              <a:rPr dirty="0" sz="900">
                <a:latin typeface="Liberation Serif"/>
                <a:cs typeface="Liberation Serif"/>
              </a:rPr>
              <a:t>which it must, since as </a:t>
            </a:r>
            <a:r>
              <a:rPr dirty="0" sz="900" spc="70" i="1">
                <a:latin typeface="Arial"/>
                <a:cs typeface="Arial"/>
              </a:rPr>
              <a:t>h  </a:t>
            </a:r>
            <a:r>
              <a:rPr dirty="0" sz="900">
                <a:latin typeface="Liberation Serif"/>
                <a:cs typeface="Liberation Serif"/>
              </a:rPr>
              <a:t>changes the average velocity will change. </a:t>
            </a:r>
            <a:r>
              <a:rPr dirty="0" sz="900" spc="-5">
                <a:latin typeface="Liberation Serif"/>
                <a:cs typeface="Liberation Serif"/>
              </a:rPr>
              <a:t>Further, </a:t>
            </a:r>
            <a:r>
              <a:rPr dirty="0" sz="900">
                <a:latin typeface="Liberation Serif"/>
                <a:cs typeface="Liberation Serif"/>
              </a:rPr>
              <a:t>we note that since </a:t>
            </a:r>
            <a:r>
              <a:rPr dirty="0" sz="900" spc="70" i="1">
                <a:latin typeface="Arial"/>
                <a:cs typeface="Arial"/>
              </a:rPr>
              <a:t>h </a:t>
            </a:r>
            <a:r>
              <a:rPr dirty="0" sz="900">
                <a:latin typeface="Liberation Serif"/>
                <a:cs typeface="Liberation Serif"/>
              </a:rPr>
              <a:t>can never equal zero, we may further simplify the most  recent expression. Removing the common factor of </a:t>
            </a:r>
            <a:r>
              <a:rPr dirty="0" sz="900" spc="70" i="1">
                <a:latin typeface="Arial"/>
                <a:cs typeface="Arial"/>
              </a:rPr>
              <a:t>h </a:t>
            </a:r>
            <a:r>
              <a:rPr dirty="0" sz="900">
                <a:latin typeface="Liberation Serif"/>
                <a:cs typeface="Liberation Serif"/>
              </a:rPr>
              <a:t>from the numerator and </a:t>
            </a:r>
            <a:r>
              <a:rPr dirty="0" sz="900" spc="-5">
                <a:latin typeface="Liberation Serif"/>
                <a:cs typeface="Liberation Serif"/>
              </a:rPr>
              <a:t>denominator, </a:t>
            </a:r>
            <a:r>
              <a:rPr dirty="0" sz="900">
                <a:latin typeface="Liberation Serif"/>
                <a:cs typeface="Liberation Serif"/>
              </a:rPr>
              <a:t>it follows</a:t>
            </a:r>
            <a:r>
              <a:rPr dirty="0" sz="900" spc="-125">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37" name="object 37"/>
          <p:cNvSpPr txBox="1"/>
          <p:nvPr/>
        </p:nvSpPr>
        <p:spPr>
          <a:xfrm>
            <a:off x="3108574" y="6925865"/>
            <a:ext cx="1346200" cy="176530"/>
          </a:xfrm>
          <a:prstGeom prst="rect">
            <a:avLst/>
          </a:prstGeom>
        </p:spPr>
        <p:txBody>
          <a:bodyPr wrap="square" lIns="0" tIns="11430" rIns="0" bIns="0" rtlCol="0" vert="horz">
            <a:spAutoFit/>
          </a:bodyPr>
          <a:lstStyle/>
          <a:p>
            <a:pPr marL="12700">
              <a:lnSpc>
                <a:spcPct val="100000"/>
              </a:lnSpc>
              <a:spcBef>
                <a:spcPts val="90"/>
              </a:spcBef>
            </a:pPr>
            <a:r>
              <a:rPr dirty="0" baseline="15432" sz="1350" spc="30" i="1">
                <a:latin typeface="Arial"/>
                <a:cs typeface="Arial"/>
              </a:rPr>
              <a:t>AV</a:t>
            </a:r>
            <a:r>
              <a:rPr dirty="0" sz="700" spc="20">
                <a:latin typeface="Arial"/>
                <a:cs typeface="Arial"/>
              </a:rPr>
              <a:t>[0.5,0.5+</a:t>
            </a:r>
            <a:r>
              <a:rPr dirty="0" sz="650" spc="20" i="1">
                <a:latin typeface="Arial"/>
                <a:cs typeface="Arial"/>
              </a:rPr>
              <a:t>h</a:t>
            </a:r>
            <a:r>
              <a:rPr dirty="0" sz="700" spc="20">
                <a:latin typeface="Arial"/>
                <a:cs typeface="Arial"/>
              </a:rPr>
              <a:t>]</a:t>
            </a:r>
            <a:r>
              <a:rPr dirty="0" sz="700" spc="-75">
                <a:latin typeface="Arial"/>
                <a:cs typeface="Arial"/>
              </a:rPr>
              <a:t> </a:t>
            </a:r>
            <a:r>
              <a:rPr dirty="0" baseline="13888" sz="1500" spc="277">
                <a:latin typeface="Arial"/>
                <a:cs typeface="Arial"/>
              </a:rPr>
              <a:t>=</a:t>
            </a:r>
            <a:r>
              <a:rPr dirty="0" baseline="13888" sz="1500" spc="-127">
                <a:latin typeface="Arial"/>
                <a:cs typeface="Arial"/>
              </a:rPr>
              <a:t> </a:t>
            </a:r>
            <a:r>
              <a:rPr dirty="0" baseline="13888" sz="1500" spc="30">
                <a:latin typeface="Arial"/>
                <a:cs typeface="Arial"/>
              </a:rPr>
              <a:t>−16</a:t>
            </a:r>
            <a:r>
              <a:rPr dirty="0" baseline="13888" sz="1500" spc="-157">
                <a:latin typeface="Arial"/>
                <a:cs typeface="Arial"/>
              </a:rPr>
              <a:t> </a:t>
            </a:r>
            <a:r>
              <a:rPr dirty="0" baseline="13888" sz="1500" spc="277">
                <a:latin typeface="Arial"/>
                <a:cs typeface="Arial"/>
              </a:rPr>
              <a:t>−</a:t>
            </a:r>
            <a:r>
              <a:rPr dirty="0" baseline="13888" sz="1500" spc="-232">
                <a:latin typeface="Arial"/>
                <a:cs typeface="Arial"/>
              </a:rPr>
              <a:t> </a:t>
            </a:r>
            <a:r>
              <a:rPr dirty="0" baseline="13888" sz="1500">
                <a:latin typeface="Arial"/>
                <a:cs typeface="Arial"/>
              </a:rPr>
              <a:t>16</a:t>
            </a:r>
            <a:r>
              <a:rPr dirty="0" baseline="15432" sz="1350" i="1">
                <a:latin typeface="Arial"/>
                <a:cs typeface="Arial"/>
              </a:rPr>
              <a:t>h</a:t>
            </a:r>
            <a:endParaRPr baseline="15432" sz="1350">
              <a:latin typeface="Arial"/>
              <a:cs typeface="Arial"/>
            </a:endParaRPr>
          </a:p>
        </p:txBody>
      </p:sp>
      <p:sp>
        <p:nvSpPr>
          <p:cNvPr id="38" name="object 38"/>
          <p:cNvSpPr txBox="1"/>
          <p:nvPr/>
        </p:nvSpPr>
        <p:spPr>
          <a:xfrm>
            <a:off x="6308983" y="6897275"/>
            <a:ext cx="398780" cy="176530"/>
          </a:xfrm>
          <a:prstGeom prst="rect">
            <a:avLst/>
          </a:prstGeom>
        </p:spPr>
        <p:txBody>
          <a:bodyPr wrap="square" lIns="0" tIns="11430" rIns="0" bIns="0" rtlCol="0" vert="horz">
            <a:spAutoFit/>
          </a:bodyPr>
          <a:lstStyle/>
          <a:p>
            <a:pPr marL="12700">
              <a:lnSpc>
                <a:spcPct val="100000"/>
              </a:lnSpc>
              <a:spcBef>
                <a:spcPts val="90"/>
              </a:spcBef>
            </a:pPr>
            <a:r>
              <a:rPr dirty="0" sz="1000">
                <a:latin typeface="Arial"/>
                <a:cs typeface="Arial"/>
              </a:rPr>
              <a:t>(2.1.6)</a:t>
            </a:r>
            <a:endParaRPr sz="1000">
              <a:latin typeface="Arial"/>
              <a:cs typeface="Arial"/>
            </a:endParaRPr>
          </a:p>
        </p:txBody>
      </p:sp>
      <p:sp>
        <p:nvSpPr>
          <p:cNvPr id="39" name="object 39"/>
          <p:cNvSpPr txBox="1"/>
          <p:nvPr/>
        </p:nvSpPr>
        <p:spPr>
          <a:xfrm>
            <a:off x="772121" y="7154991"/>
            <a:ext cx="6010910" cy="2567940"/>
          </a:xfrm>
          <a:prstGeom prst="rect">
            <a:avLst/>
          </a:prstGeom>
        </p:spPr>
        <p:txBody>
          <a:bodyPr wrap="square" lIns="0" tIns="9525" rIns="0" bIns="0" rtlCol="0" vert="horz">
            <a:spAutoFit/>
          </a:bodyPr>
          <a:lstStyle/>
          <a:p>
            <a:pPr algn="just" marL="88900" marR="80010">
              <a:lnSpc>
                <a:spcPct val="103400"/>
              </a:lnSpc>
              <a:spcBef>
                <a:spcPts val="75"/>
              </a:spcBef>
            </a:pPr>
            <a:r>
              <a:rPr dirty="0" sz="900" spc="-15">
                <a:latin typeface="Liberation Serif"/>
                <a:cs typeface="Liberation Serif"/>
              </a:rPr>
              <a:t>Now, </a:t>
            </a:r>
            <a:r>
              <a:rPr dirty="0" sz="900">
                <a:latin typeface="Liberation Serif"/>
                <a:cs typeface="Liberation Serif"/>
              </a:rPr>
              <a:t>for any small positive or negative value of </a:t>
            </a:r>
            <a:r>
              <a:rPr dirty="0" sz="900" spc="30" i="1">
                <a:latin typeface="Arial"/>
                <a:cs typeface="Arial"/>
              </a:rPr>
              <a:t>h</a:t>
            </a:r>
            <a:r>
              <a:rPr dirty="0" sz="900" spc="30">
                <a:latin typeface="Liberation Serif"/>
                <a:cs typeface="Liberation Serif"/>
              </a:rPr>
              <a:t>, </a:t>
            </a:r>
            <a:r>
              <a:rPr dirty="0" sz="900">
                <a:latin typeface="Liberation Serif"/>
                <a:cs typeface="Liberation Serif"/>
              </a:rPr>
              <a:t>we can compute the average </a:t>
            </a:r>
            <a:r>
              <a:rPr dirty="0" sz="900" spc="-10">
                <a:latin typeface="Liberation Serif"/>
                <a:cs typeface="Liberation Serif"/>
              </a:rPr>
              <a:t>velocity. </a:t>
            </a:r>
            <a:r>
              <a:rPr dirty="0" sz="900">
                <a:latin typeface="Liberation Serif"/>
                <a:cs typeface="Liberation Serif"/>
              </a:rPr>
              <a:t>For instance, to obtain the average  velocity on </a:t>
            </a:r>
            <a:r>
              <a:rPr dirty="0" sz="1000" spc="-10">
                <a:latin typeface="Arial"/>
                <a:cs typeface="Arial"/>
              </a:rPr>
              <a:t>[0.5, </a:t>
            </a:r>
            <a:r>
              <a:rPr dirty="0" sz="1000" spc="-25">
                <a:latin typeface="Arial"/>
                <a:cs typeface="Arial"/>
              </a:rPr>
              <a:t>0.75]</a:t>
            </a:r>
            <a:r>
              <a:rPr dirty="0" sz="900" spc="-25">
                <a:latin typeface="Liberation Serif"/>
                <a:cs typeface="Liberation Serif"/>
              </a:rPr>
              <a:t>, </a:t>
            </a:r>
            <a:r>
              <a:rPr dirty="0" sz="900">
                <a:latin typeface="Liberation Serif"/>
                <a:cs typeface="Liberation Serif"/>
              </a:rPr>
              <a:t>we let </a:t>
            </a:r>
            <a:r>
              <a:rPr dirty="0" sz="900" spc="70" i="1">
                <a:latin typeface="Arial"/>
                <a:cs typeface="Arial"/>
              </a:rPr>
              <a:t>h </a:t>
            </a:r>
            <a:r>
              <a:rPr dirty="0" sz="1000" spc="185">
                <a:latin typeface="Arial"/>
                <a:cs typeface="Arial"/>
              </a:rPr>
              <a:t>= </a:t>
            </a:r>
            <a:r>
              <a:rPr dirty="0" sz="1000" spc="-30">
                <a:latin typeface="Arial"/>
                <a:cs typeface="Arial"/>
              </a:rPr>
              <a:t>0.25 </a:t>
            </a:r>
            <a:r>
              <a:rPr dirty="0" sz="900">
                <a:latin typeface="Liberation Serif"/>
                <a:cs typeface="Liberation Serif"/>
              </a:rPr>
              <a:t>, and the average velocity is </a:t>
            </a:r>
            <a:r>
              <a:rPr dirty="0" sz="1000" spc="20">
                <a:latin typeface="Arial"/>
                <a:cs typeface="Arial"/>
              </a:rPr>
              <a:t>−16 </a:t>
            </a:r>
            <a:r>
              <a:rPr dirty="0" sz="1000" spc="185">
                <a:latin typeface="Arial"/>
                <a:cs typeface="Arial"/>
              </a:rPr>
              <a:t>− </a:t>
            </a:r>
            <a:r>
              <a:rPr dirty="0" sz="1000" spc="-10">
                <a:latin typeface="Arial"/>
                <a:cs typeface="Arial"/>
              </a:rPr>
              <a:t>16(0.25) </a:t>
            </a:r>
            <a:r>
              <a:rPr dirty="0" sz="1000" spc="185">
                <a:latin typeface="Arial"/>
                <a:cs typeface="Arial"/>
              </a:rPr>
              <a:t>=</a:t>
            </a:r>
            <a:r>
              <a:rPr dirty="0" sz="1000" spc="-155">
                <a:latin typeface="Arial"/>
                <a:cs typeface="Arial"/>
              </a:rPr>
              <a:t> </a:t>
            </a:r>
            <a:r>
              <a:rPr dirty="0" sz="1000" spc="70">
                <a:latin typeface="Arial"/>
                <a:cs typeface="Arial"/>
              </a:rPr>
              <a:t>−20</a:t>
            </a:r>
            <a:r>
              <a:rPr dirty="0" sz="900" spc="70" i="1">
                <a:latin typeface="Arial"/>
                <a:cs typeface="Arial"/>
              </a:rPr>
              <a:t>ft</a:t>
            </a:r>
            <a:r>
              <a:rPr dirty="0" sz="1000" spc="70">
                <a:latin typeface="Arial"/>
                <a:cs typeface="Arial"/>
              </a:rPr>
              <a:t>/</a:t>
            </a:r>
            <a:r>
              <a:rPr dirty="0" sz="900" spc="70" i="1">
                <a:latin typeface="Arial"/>
                <a:cs typeface="Arial"/>
              </a:rPr>
              <a:t>sec </a:t>
            </a:r>
            <a:r>
              <a:rPr dirty="0" sz="900">
                <a:latin typeface="Liberation Serif"/>
                <a:cs typeface="Liberation Serif"/>
              </a:rPr>
              <a:t>. </a:t>
            </a:r>
            <a:r>
              <a:rPr dirty="0" sz="900" spc="-35">
                <a:latin typeface="Liberation Serif"/>
                <a:cs typeface="Liberation Serif"/>
              </a:rPr>
              <a:t>To </a:t>
            </a:r>
            <a:r>
              <a:rPr dirty="0" sz="900">
                <a:latin typeface="Liberation Serif"/>
                <a:cs typeface="Liberation Serif"/>
              </a:rPr>
              <a:t>get the average  velocity on</a:t>
            </a:r>
            <a:r>
              <a:rPr dirty="0" sz="900" spc="220">
                <a:latin typeface="Liberation Serif"/>
                <a:cs typeface="Liberation Serif"/>
              </a:rPr>
              <a:t> </a:t>
            </a:r>
            <a:r>
              <a:rPr dirty="0" sz="1000" spc="-10">
                <a:latin typeface="Arial"/>
                <a:cs typeface="Arial"/>
              </a:rPr>
              <a:t>[0.4,</a:t>
            </a:r>
            <a:r>
              <a:rPr dirty="0" sz="1000" spc="-105">
                <a:latin typeface="Arial"/>
                <a:cs typeface="Arial"/>
              </a:rPr>
              <a:t> </a:t>
            </a:r>
            <a:r>
              <a:rPr dirty="0" sz="1000" spc="-25">
                <a:latin typeface="Arial"/>
                <a:cs typeface="Arial"/>
              </a:rPr>
              <a:t>0.5]</a:t>
            </a:r>
            <a:r>
              <a:rPr dirty="0" sz="900" spc="-25">
                <a:latin typeface="Liberation Serif"/>
                <a:cs typeface="Liberation Serif"/>
              </a:rPr>
              <a:t>,</a:t>
            </a:r>
            <a:r>
              <a:rPr dirty="0" sz="900" spc="50">
                <a:latin typeface="Liberation Serif"/>
                <a:cs typeface="Liberation Serif"/>
              </a:rPr>
              <a:t> </a:t>
            </a:r>
            <a:r>
              <a:rPr dirty="0" sz="900">
                <a:latin typeface="Liberation Serif"/>
                <a:cs typeface="Liberation Serif"/>
              </a:rPr>
              <a:t>we</a:t>
            </a:r>
            <a:r>
              <a:rPr dirty="0" sz="900" spc="30">
                <a:latin typeface="Liberation Serif"/>
                <a:cs typeface="Liberation Serif"/>
              </a:rPr>
              <a:t> </a:t>
            </a:r>
            <a:r>
              <a:rPr dirty="0" sz="900">
                <a:latin typeface="Liberation Serif"/>
                <a:cs typeface="Liberation Serif"/>
              </a:rPr>
              <a:t>let</a:t>
            </a:r>
            <a:r>
              <a:rPr dirty="0" sz="900" spc="25">
                <a:latin typeface="Liberation Serif"/>
                <a:cs typeface="Liberation Serif"/>
              </a:rPr>
              <a:t> </a:t>
            </a:r>
            <a:r>
              <a:rPr dirty="0" sz="900" spc="70" i="1">
                <a:latin typeface="Arial"/>
                <a:cs typeface="Arial"/>
              </a:rPr>
              <a:t>h</a:t>
            </a:r>
            <a:r>
              <a:rPr dirty="0" sz="900" i="1">
                <a:latin typeface="Arial"/>
                <a:cs typeface="Arial"/>
              </a:rPr>
              <a:t> </a:t>
            </a:r>
            <a:r>
              <a:rPr dirty="0" sz="1000" spc="185">
                <a:latin typeface="Arial"/>
                <a:cs typeface="Arial"/>
              </a:rPr>
              <a:t>=</a:t>
            </a:r>
            <a:r>
              <a:rPr dirty="0" sz="1000" spc="-75">
                <a:latin typeface="Arial"/>
                <a:cs typeface="Arial"/>
              </a:rPr>
              <a:t> </a:t>
            </a:r>
            <a:r>
              <a:rPr dirty="0" sz="1000" spc="20">
                <a:latin typeface="Arial"/>
                <a:cs typeface="Arial"/>
              </a:rPr>
              <a:t>−0.1</a:t>
            </a:r>
            <a:r>
              <a:rPr dirty="0" sz="1000" spc="-120">
                <a:latin typeface="Arial"/>
                <a:cs typeface="Arial"/>
              </a:rPr>
              <a:t> </a:t>
            </a:r>
            <a:r>
              <a:rPr dirty="0" sz="900">
                <a:latin typeface="Liberation Serif"/>
                <a:cs typeface="Liberation Serif"/>
              </a:rPr>
              <a:t>,</a:t>
            </a:r>
            <a:r>
              <a:rPr dirty="0" sz="900" spc="25">
                <a:latin typeface="Liberation Serif"/>
                <a:cs typeface="Liberation Serif"/>
              </a:rPr>
              <a:t> </a:t>
            </a:r>
            <a:r>
              <a:rPr dirty="0" sz="900">
                <a:latin typeface="Liberation Serif"/>
                <a:cs typeface="Liberation Serif"/>
              </a:rPr>
              <a:t>which</a:t>
            </a:r>
            <a:r>
              <a:rPr dirty="0" sz="900" spc="30">
                <a:latin typeface="Liberation Serif"/>
                <a:cs typeface="Liberation Serif"/>
              </a:rPr>
              <a:t> </a:t>
            </a:r>
            <a:r>
              <a:rPr dirty="0" sz="900">
                <a:latin typeface="Liberation Serif"/>
                <a:cs typeface="Liberation Serif"/>
              </a:rPr>
              <a:t>tells</a:t>
            </a:r>
            <a:r>
              <a:rPr dirty="0" sz="900" spc="25">
                <a:latin typeface="Liberation Serif"/>
                <a:cs typeface="Liberation Serif"/>
              </a:rPr>
              <a:t> </a:t>
            </a:r>
            <a:r>
              <a:rPr dirty="0" sz="900">
                <a:latin typeface="Liberation Serif"/>
                <a:cs typeface="Liberation Serif"/>
              </a:rPr>
              <a:t>us</a:t>
            </a:r>
            <a:r>
              <a:rPr dirty="0" sz="900" spc="25">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average</a:t>
            </a:r>
            <a:r>
              <a:rPr dirty="0" sz="900" spc="25">
                <a:latin typeface="Liberation Serif"/>
                <a:cs typeface="Liberation Serif"/>
              </a:rPr>
              <a:t> </a:t>
            </a:r>
            <a:r>
              <a:rPr dirty="0" sz="900">
                <a:latin typeface="Liberation Serif"/>
                <a:cs typeface="Liberation Serif"/>
              </a:rPr>
              <a:t>velocity</a:t>
            </a:r>
            <a:r>
              <a:rPr dirty="0" sz="900" spc="25">
                <a:latin typeface="Liberation Serif"/>
                <a:cs typeface="Liberation Serif"/>
              </a:rPr>
              <a:t> </a:t>
            </a:r>
            <a:r>
              <a:rPr dirty="0" sz="900">
                <a:latin typeface="Liberation Serif"/>
                <a:cs typeface="Liberation Serif"/>
              </a:rPr>
              <a:t>is</a:t>
            </a:r>
            <a:r>
              <a:rPr dirty="0" sz="900" spc="25">
                <a:latin typeface="Liberation Serif"/>
                <a:cs typeface="Liberation Serif"/>
              </a:rPr>
              <a:t> </a:t>
            </a:r>
            <a:r>
              <a:rPr dirty="0" sz="1000" spc="20">
                <a:latin typeface="Arial"/>
                <a:cs typeface="Arial"/>
              </a:rPr>
              <a:t>−16</a:t>
            </a:r>
            <a:r>
              <a:rPr dirty="0" sz="1000" spc="-100">
                <a:latin typeface="Arial"/>
                <a:cs typeface="Arial"/>
              </a:rPr>
              <a:t> </a:t>
            </a:r>
            <a:r>
              <a:rPr dirty="0" sz="1000" spc="185">
                <a:latin typeface="Arial"/>
                <a:cs typeface="Arial"/>
              </a:rPr>
              <a:t>−</a:t>
            </a:r>
            <a:r>
              <a:rPr dirty="0" sz="1000" spc="-150">
                <a:latin typeface="Arial"/>
                <a:cs typeface="Arial"/>
              </a:rPr>
              <a:t> </a:t>
            </a:r>
            <a:r>
              <a:rPr dirty="0" sz="1000" spc="15">
                <a:latin typeface="Arial"/>
                <a:cs typeface="Arial"/>
              </a:rPr>
              <a:t>16(−0.1)</a:t>
            </a:r>
            <a:r>
              <a:rPr dirty="0" sz="1000" spc="-60">
                <a:latin typeface="Arial"/>
                <a:cs typeface="Arial"/>
              </a:rPr>
              <a:t> </a:t>
            </a:r>
            <a:r>
              <a:rPr dirty="0" sz="1000" spc="185">
                <a:latin typeface="Arial"/>
                <a:cs typeface="Arial"/>
              </a:rPr>
              <a:t>=</a:t>
            </a:r>
            <a:r>
              <a:rPr dirty="0" sz="1000" spc="-75">
                <a:latin typeface="Arial"/>
                <a:cs typeface="Arial"/>
              </a:rPr>
              <a:t> </a:t>
            </a:r>
            <a:r>
              <a:rPr dirty="0" sz="1000" spc="55">
                <a:latin typeface="Arial"/>
                <a:cs typeface="Arial"/>
              </a:rPr>
              <a:t>−14.4</a:t>
            </a:r>
            <a:r>
              <a:rPr dirty="0" sz="900" spc="55" i="1">
                <a:latin typeface="Arial"/>
                <a:cs typeface="Arial"/>
              </a:rPr>
              <a:t>ft</a:t>
            </a:r>
            <a:r>
              <a:rPr dirty="0" sz="1000" spc="55">
                <a:latin typeface="Arial"/>
                <a:cs typeface="Arial"/>
              </a:rPr>
              <a:t>/</a:t>
            </a:r>
            <a:r>
              <a:rPr dirty="0" sz="900" spc="55" i="1">
                <a:latin typeface="Arial"/>
                <a:cs typeface="Arial"/>
              </a:rPr>
              <a:t>sec</a:t>
            </a:r>
            <a:r>
              <a:rPr dirty="0" sz="900" spc="130" i="1">
                <a:latin typeface="Arial"/>
                <a:cs typeface="Arial"/>
              </a:rPr>
              <a:t> </a:t>
            </a:r>
            <a:r>
              <a:rPr dirty="0" sz="900">
                <a:latin typeface="Liberation Serif"/>
                <a:cs typeface="Liberation Serif"/>
              </a:rPr>
              <a:t>.  </a:t>
            </a:r>
            <a:r>
              <a:rPr dirty="0" sz="900" spc="-5">
                <a:latin typeface="Liberation Serif"/>
                <a:cs typeface="Liberation Serif"/>
              </a:rPr>
              <a:t>Moreover,</a:t>
            </a:r>
            <a:r>
              <a:rPr dirty="0" sz="900" spc="105">
                <a:latin typeface="Liberation Serif"/>
                <a:cs typeface="Liberation Serif"/>
              </a:rPr>
              <a:t> </a:t>
            </a:r>
            <a:r>
              <a:rPr dirty="0" sz="900">
                <a:latin typeface="Liberation Serif"/>
                <a:cs typeface="Liberation Serif"/>
              </a:rPr>
              <a:t>we</a:t>
            </a:r>
            <a:r>
              <a:rPr dirty="0" sz="900" spc="110">
                <a:latin typeface="Liberation Serif"/>
                <a:cs typeface="Liberation Serif"/>
              </a:rPr>
              <a:t> </a:t>
            </a:r>
            <a:r>
              <a:rPr dirty="0" sz="900">
                <a:latin typeface="Liberation Serif"/>
                <a:cs typeface="Liberation Serif"/>
              </a:rPr>
              <a:t>can</a:t>
            </a:r>
            <a:r>
              <a:rPr dirty="0" sz="900" spc="105">
                <a:latin typeface="Liberation Serif"/>
                <a:cs typeface="Liberation Serif"/>
              </a:rPr>
              <a:t> </a:t>
            </a:r>
            <a:r>
              <a:rPr dirty="0" sz="900">
                <a:latin typeface="Liberation Serif"/>
                <a:cs typeface="Liberation Serif"/>
              </a:rPr>
              <a:t>even</a:t>
            </a:r>
            <a:r>
              <a:rPr dirty="0" sz="900" spc="110">
                <a:latin typeface="Liberation Serif"/>
                <a:cs typeface="Liberation Serif"/>
              </a:rPr>
              <a:t> </a:t>
            </a:r>
            <a:r>
              <a:rPr dirty="0" sz="900">
                <a:latin typeface="Liberation Serif"/>
                <a:cs typeface="Liberation Serif"/>
              </a:rPr>
              <a:t>explore</a:t>
            </a:r>
            <a:r>
              <a:rPr dirty="0" sz="900" spc="105">
                <a:latin typeface="Liberation Serif"/>
                <a:cs typeface="Liberation Serif"/>
              </a:rPr>
              <a:t> </a:t>
            </a:r>
            <a:r>
              <a:rPr dirty="0" sz="900">
                <a:latin typeface="Liberation Serif"/>
                <a:cs typeface="Liberation Serif"/>
              </a:rPr>
              <a:t>what</a:t>
            </a:r>
            <a:r>
              <a:rPr dirty="0" sz="900" spc="110">
                <a:latin typeface="Liberation Serif"/>
                <a:cs typeface="Liberation Serif"/>
              </a:rPr>
              <a:t> </a:t>
            </a:r>
            <a:r>
              <a:rPr dirty="0" sz="900">
                <a:latin typeface="Liberation Serif"/>
                <a:cs typeface="Liberation Serif"/>
              </a:rPr>
              <a:t>happens</a:t>
            </a:r>
            <a:r>
              <a:rPr dirty="0" sz="900" spc="110">
                <a:latin typeface="Liberation Serif"/>
                <a:cs typeface="Liberation Serif"/>
              </a:rPr>
              <a:t> </a:t>
            </a:r>
            <a:r>
              <a:rPr dirty="0" sz="900">
                <a:latin typeface="Liberation Serif"/>
                <a:cs typeface="Liberation Serif"/>
              </a:rPr>
              <a:t>to</a:t>
            </a:r>
            <a:r>
              <a:rPr dirty="0" sz="900" spc="105">
                <a:latin typeface="Liberation Serif"/>
                <a:cs typeface="Liberation Serif"/>
              </a:rPr>
              <a:t> </a:t>
            </a:r>
            <a:r>
              <a:rPr dirty="0" sz="900" spc="20" i="1">
                <a:latin typeface="Arial"/>
                <a:cs typeface="Arial"/>
              </a:rPr>
              <a:t>AV</a:t>
            </a:r>
            <a:r>
              <a:rPr dirty="0" baseline="-19841" sz="1050" spc="30">
                <a:latin typeface="Arial"/>
                <a:cs typeface="Arial"/>
              </a:rPr>
              <a:t>[0.5,0.5+</a:t>
            </a:r>
            <a:r>
              <a:rPr dirty="0" baseline="-21367" sz="975" spc="30" i="1">
                <a:latin typeface="Arial"/>
                <a:cs typeface="Arial"/>
              </a:rPr>
              <a:t>h</a:t>
            </a:r>
            <a:r>
              <a:rPr dirty="0" baseline="-19841" sz="1050" spc="30">
                <a:latin typeface="Arial"/>
                <a:cs typeface="Arial"/>
              </a:rPr>
              <a:t>]</a:t>
            </a:r>
            <a:r>
              <a:rPr dirty="0" baseline="-19841" sz="1050" spc="112">
                <a:latin typeface="Arial"/>
                <a:cs typeface="Arial"/>
              </a:rPr>
              <a:t> </a:t>
            </a:r>
            <a:r>
              <a:rPr dirty="0" sz="900">
                <a:latin typeface="Liberation Serif"/>
                <a:cs typeface="Liberation Serif"/>
              </a:rPr>
              <a:t>as</a:t>
            </a:r>
            <a:r>
              <a:rPr dirty="0" sz="900" spc="105">
                <a:latin typeface="Liberation Serif"/>
                <a:cs typeface="Liberation Serif"/>
              </a:rPr>
              <a:t> </a:t>
            </a:r>
            <a:r>
              <a:rPr dirty="0" sz="900" spc="70" i="1">
                <a:latin typeface="Arial"/>
                <a:cs typeface="Arial"/>
              </a:rPr>
              <a:t>h</a:t>
            </a:r>
            <a:r>
              <a:rPr dirty="0" sz="900" spc="85" i="1">
                <a:latin typeface="Arial"/>
                <a:cs typeface="Arial"/>
              </a:rPr>
              <a:t> </a:t>
            </a:r>
            <a:r>
              <a:rPr dirty="0" sz="900">
                <a:latin typeface="Liberation Serif"/>
                <a:cs typeface="Liberation Serif"/>
              </a:rPr>
              <a:t>gets</a:t>
            </a:r>
            <a:r>
              <a:rPr dirty="0" sz="900" spc="110">
                <a:latin typeface="Liberation Serif"/>
                <a:cs typeface="Liberation Serif"/>
              </a:rPr>
              <a:t> </a:t>
            </a:r>
            <a:r>
              <a:rPr dirty="0" sz="900">
                <a:latin typeface="Liberation Serif"/>
                <a:cs typeface="Liberation Serif"/>
              </a:rPr>
              <a:t>closer</a:t>
            </a:r>
            <a:r>
              <a:rPr dirty="0" sz="900" spc="105">
                <a:latin typeface="Liberation Serif"/>
                <a:cs typeface="Liberation Serif"/>
              </a:rPr>
              <a:t> </a:t>
            </a:r>
            <a:r>
              <a:rPr dirty="0" sz="900">
                <a:latin typeface="Liberation Serif"/>
                <a:cs typeface="Liberation Serif"/>
              </a:rPr>
              <a:t>and</a:t>
            </a:r>
            <a:r>
              <a:rPr dirty="0" sz="900" spc="110">
                <a:latin typeface="Liberation Serif"/>
                <a:cs typeface="Liberation Serif"/>
              </a:rPr>
              <a:t> </a:t>
            </a:r>
            <a:r>
              <a:rPr dirty="0" sz="900">
                <a:latin typeface="Liberation Serif"/>
                <a:cs typeface="Liberation Serif"/>
              </a:rPr>
              <a:t>closer</a:t>
            </a:r>
            <a:r>
              <a:rPr dirty="0" sz="900" spc="105">
                <a:latin typeface="Liberation Serif"/>
                <a:cs typeface="Liberation Serif"/>
              </a:rPr>
              <a:t> </a:t>
            </a:r>
            <a:r>
              <a:rPr dirty="0" sz="900">
                <a:latin typeface="Liberation Serif"/>
                <a:cs typeface="Liberation Serif"/>
              </a:rPr>
              <a:t>to</a:t>
            </a:r>
            <a:r>
              <a:rPr dirty="0" sz="900" spc="110">
                <a:latin typeface="Liberation Serif"/>
                <a:cs typeface="Liberation Serif"/>
              </a:rPr>
              <a:t> </a:t>
            </a:r>
            <a:r>
              <a:rPr dirty="0" sz="900">
                <a:latin typeface="Liberation Serif"/>
                <a:cs typeface="Liberation Serif"/>
              </a:rPr>
              <a:t>zero.</a:t>
            </a:r>
            <a:r>
              <a:rPr dirty="0" sz="900" spc="105">
                <a:latin typeface="Liberation Serif"/>
                <a:cs typeface="Liberation Serif"/>
              </a:rPr>
              <a:t> </a:t>
            </a:r>
            <a:r>
              <a:rPr dirty="0" sz="900">
                <a:latin typeface="Liberation Serif"/>
                <a:cs typeface="Liberation Serif"/>
              </a:rPr>
              <a:t>As</a:t>
            </a:r>
            <a:r>
              <a:rPr dirty="0" sz="900" spc="110">
                <a:latin typeface="Liberation Serif"/>
                <a:cs typeface="Liberation Serif"/>
              </a:rPr>
              <a:t> </a:t>
            </a:r>
            <a:r>
              <a:rPr dirty="0" sz="900" spc="70" i="1">
                <a:latin typeface="Arial"/>
                <a:cs typeface="Arial"/>
              </a:rPr>
              <a:t>h</a:t>
            </a:r>
            <a:r>
              <a:rPr dirty="0" sz="900" spc="120" i="1">
                <a:latin typeface="Arial"/>
                <a:cs typeface="Arial"/>
              </a:rPr>
              <a:t> </a:t>
            </a:r>
            <a:r>
              <a:rPr dirty="0" sz="900">
                <a:latin typeface="Liberation Serif"/>
                <a:cs typeface="Liberation Serif"/>
              </a:rPr>
              <a:t>approaches</a:t>
            </a:r>
            <a:r>
              <a:rPr dirty="0" sz="900" spc="145">
                <a:latin typeface="Liberation Serif"/>
                <a:cs typeface="Liberation Serif"/>
              </a:rPr>
              <a:t> </a:t>
            </a:r>
            <a:r>
              <a:rPr dirty="0" sz="900">
                <a:latin typeface="Liberation Serif"/>
                <a:cs typeface="Liberation Serif"/>
              </a:rPr>
              <a:t>zero,</a:t>
            </a:r>
            <a:endParaRPr sz="900">
              <a:latin typeface="Liberation Serif"/>
              <a:cs typeface="Liberation Serif"/>
            </a:endParaRPr>
          </a:p>
          <a:p>
            <a:pPr marL="88900">
              <a:lnSpc>
                <a:spcPct val="100000"/>
              </a:lnSpc>
              <a:spcBef>
                <a:spcPts val="170"/>
              </a:spcBef>
            </a:pPr>
            <a:r>
              <a:rPr dirty="0" sz="1000" spc="40">
                <a:latin typeface="Arial"/>
                <a:cs typeface="Arial"/>
              </a:rPr>
              <a:t>−16</a:t>
            </a:r>
            <a:r>
              <a:rPr dirty="0" sz="900" spc="40" i="1">
                <a:latin typeface="Arial"/>
                <a:cs typeface="Arial"/>
              </a:rPr>
              <a:t>h </a:t>
            </a:r>
            <a:r>
              <a:rPr dirty="0" sz="900">
                <a:latin typeface="Liberation Serif"/>
                <a:cs typeface="Liberation Serif"/>
              </a:rPr>
              <a:t>will  also  approach  zero,  and  thus  it  appears  that  the  instantaneous  velocity  of  the  ball  at  </a:t>
            </a:r>
            <a:r>
              <a:rPr dirty="0" sz="900" spc="105" i="1">
                <a:latin typeface="Arial"/>
                <a:cs typeface="Arial"/>
              </a:rPr>
              <a:t>t </a:t>
            </a:r>
            <a:r>
              <a:rPr dirty="0" sz="1000" spc="185">
                <a:latin typeface="Arial"/>
                <a:cs typeface="Arial"/>
              </a:rPr>
              <a:t>= </a:t>
            </a:r>
            <a:r>
              <a:rPr dirty="0" sz="1000" spc="-25">
                <a:latin typeface="Arial"/>
                <a:cs typeface="Arial"/>
              </a:rPr>
              <a:t>0.5   </a:t>
            </a:r>
            <a:r>
              <a:rPr dirty="0" sz="900">
                <a:latin typeface="Liberation Serif"/>
                <a:cs typeface="Liberation Serif"/>
              </a:rPr>
              <a:t>should</a:t>
            </a:r>
            <a:r>
              <a:rPr dirty="0" sz="900" spc="75">
                <a:latin typeface="Liberation Serif"/>
                <a:cs typeface="Liberation Serif"/>
              </a:rPr>
              <a:t> </a:t>
            </a:r>
            <a:r>
              <a:rPr dirty="0" sz="900">
                <a:latin typeface="Liberation Serif"/>
                <a:cs typeface="Liberation Serif"/>
              </a:rPr>
              <a:t>be</a:t>
            </a:r>
            <a:endParaRPr sz="900">
              <a:latin typeface="Liberation Serif"/>
              <a:cs typeface="Liberation Serif"/>
            </a:endParaRPr>
          </a:p>
          <a:p>
            <a:pPr marL="88900">
              <a:lnSpc>
                <a:spcPct val="100000"/>
              </a:lnSpc>
            </a:pPr>
            <a:r>
              <a:rPr dirty="0" sz="1000" spc="70">
                <a:latin typeface="Arial"/>
                <a:cs typeface="Arial"/>
              </a:rPr>
              <a:t>−16</a:t>
            </a:r>
            <a:r>
              <a:rPr dirty="0" sz="900" spc="70" i="1">
                <a:latin typeface="Arial"/>
                <a:cs typeface="Arial"/>
              </a:rPr>
              <a:t>ft</a:t>
            </a:r>
            <a:r>
              <a:rPr dirty="0" sz="1000" spc="70">
                <a:latin typeface="Arial"/>
                <a:cs typeface="Arial"/>
              </a:rPr>
              <a:t>/</a:t>
            </a:r>
            <a:r>
              <a:rPr dirty="0" sz="900" spc="70" i="1">
                <a:latin typeface="Arial"/>
                <a:cs typeface="Arial"/>
              </a:rPr>
              <a:t>sec</a:t>
            </a:r>
            <a:r>
              <a:rPr dirty="0" sz="900" spc="70">
                <a:latin typeface="Liberation Serif"/>
                <a:cs typeface="Liberation Serif"/>
              </a:rPr>
              <a:t>.</a:t>
            </a:r>
            <a:endParaRPr sz="900">
              <a:latin typeface="Liberation Serif"/>
              <a:cs typeface="Liberation Serif"/>
            </a:endParaRPr>
          </a:p>
          <a:p>
            <a:pPr>
              <a:lnSpc>
                <a:spcPct val="100000"/>
              </a:lnSpc>
              <a:spcBef>
                <a:spcPts val="40"/>
              </a:spcBef>
            </a:pPr>
            <a:endParaRPr sz="750">
              <a:latin typeface="Times New Roman"/>
              <a:cs typeface="Times New Roman"/>
            </a:endParaRPr>
          </a:p>
          <a:p>
            <a:pPr marL="88900">
              <a:lnSpc>
                <a:spcPct val="100000"/>
              </a:lnSpc>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150" spc="-25">
                <a:solidFill>
                  <a:srgbClr val="2E4E4E"/>
                </a:solidFill>
                <a:latin typeface="Arial"/>
                <a:cs typeface="Arial"/>
              </a:rPr>
              <a:t>2.1.4</a:t>
            </a:r>
            <a:r>
              <a:rPr dirty="0" sz="1050" spc="-25">
                <a:solidFill>
                  <a:srgbClr val="2E4E4E"/>
                </a:solidFill>
                <a:latin typeface="Liberation Sans"/>
                <a:cs typeface="Liberation Sans"/>
              </a:rPr>
              <a:t>:</a:t>
            </a:r>
            <a:endParaRPr sz="1050">
              <a:latin typeface="Liberation Sans"/>
              <a:cs typeface="Liberation Sans"/>
            </a:endParaRPr>
          </a:p>
          <a:p>
            <a:pPr algn="just" marL="88900" marR="80645">
              <a:lnSpc>
                <a:spcPct val="100000"/>
              </a:lnSpc>
              <a:spcBef>
                <a:spcPts val="345"/>
              </a:spcBef>
            </a:pPr>
            <a:r>
              <a:rPr dirty="0" sz="900">
                <a:latin typeface="Liberation Serif"/>
                <a:cs typeface="Liberation Serif"/>
              </a:rPr>
              <a:t>For</a:t>
            </a:r>
            <a:r>
              <a:rPr dirty="0" sz="900" spc="25">
                <a:latin typeface="Liberation Serif"/>
                <a:cs typeface="Liberation Serif"/>
              </a:rPr>
              <a:t> </a:t>
            </a:r>
            <a:r>
              <a:rPr dirty="0" sz="900">
                <a:latin typeface="Liberation Serif"/>
                <a:cs typeface="Liberation Serif"/>
              </a:rPr>
              <a:t>the</a:t>
            </a:r>
            <a:r>
              <a:rPr dirty="0" sz="900" spc="25">
                <a:latin typeface="Liberation Serif"/>
                <a:cs typeface="Liberation Serif"/>
              </a:rPr>
              <a:t> </a:t>
            </a:r>
            <a:r>
              <a:rPr dirty="0" sz="900">
                <a:latin typeface="Liberation Serif"/>
                <a:cs typeface="Liberation Serif"/>
              </a:rPr>
              <a:t>function</a:t>
            </a:r>
            <a:r>
              <a:rPr dirty="0" sz="900" spc="30">
                <a:latin typeface="Liberation Serif"/>
                <a:cs typeface="Liberation Serif"/>
              </a:rPr>
              <a:t> </a:t>
            </a:r>
            <a:r>
              <a:rPr dirty="0" sz="900">
                <a:latin typeface="Liberation Serif"/>
                <a:cs typeface="Liberation Serif"/>
              </a:rPr>
              <a:t>given</a:t>
            </a:r>
            <a:r>
              <a:rPr dirty="0" sz="900" spc="25">
                <a:latin typeface="Liberation Serif"/>
                <a:cs typeface="Liberation Serif"/>
              </a:rPr>
              <a:t> </a:t>
            </a:r>
            <a:r>
              <a:rPr dirty="0" sz="900">
                <a:latin typeface="Liberation Serif"/>
                <a:cs typeface="Liberation Serif"/>
              </a:rPr>
              <a:t>by</a:t>
            </a:r>
            <a:r>
              <a:rPr dirty="0" sz="900" spc="25">
                <a:latin typeface="Liberation Serif"/>
                <a:cs typeface="Liberation Serif"/>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70">
                <a:latin typeface="Arial"/>
                <a:cs typeface="Arial"/>
              </a:rPr>
              <a:t> </a:t>
            </a:r>
            <a:r>
              <a:rPr dirty="0" sz="1000" spc="185">
                <a:latin typeface="Arial"/>
                <a:cs typeface="Arial"/>
              </a:rPr>
              <a:t>=</a:t>
            </a:r>
            <a:r>
              <a:rPr dirty="0" sz="1000" spc="-75">
                <a:latin typeface="Arial"/>
                <a:cs typeface="Arial"/>
              </a:rPr>
              <a:t> </a:t>
            </a:r>
            <a:r>
              <a:rPr dirty="0" sz="1000" spc="-50">
                <a:latin typeface="Arial"/>
                <a:cs typeface="Arial"/>
              </a:rPr>
              <a:t>64</a:t>
            </a:r>
            <a:r>
              <a:rPr dirty="0" sz="1000" spc="-105">
                <a:latin typeface="Arial"/>
                <a:cs typeface="Arial"/>
              </a:rPr>
              <a:t> </a:t>
            </a:r>
            <a:r>
              <a:rPr dirty="0" sz="1000" spc="185">
                <a:latin typeface="Arial"/>
                <a:cs typeface="Arial"/>
              </a:rPr>
              <a:t>−</a:t>
            </a:r>
            <a:r>
              <a:rPr dirty="0" sz="1000" spc="-150">
                <a:latin typeface="Arial"/>
                <a:cs typeface="Arial"/>
              </a:rPr>
              <a:t> </a:t>
            </a:r>
            <a:r>
              <a:rPr dirty="0" sz="1000" spc="20">
                <a:latin typeface="Arial"/>
                <a:cs typeface="Arial"/>
              </a:rPr>
              <a:t>16(</a:t>
            </a:r>
            <a:r>
              <a:rPr dirty="0" sz="900" spc="20" i="1">
                <a:latin typeface="Arial"/>
                <a:cs typeface="Arial"/>
              </a:rPr>
              <a:t>t</a:t>
            </a:r>
            <a:r>
              <a:rPr dirty="0" sz="900" spc="-85" i="1">
                <a:latin typeface="Arial"/>
                <a:cs typeface="Arial"/>
              </a:rPr>
              <a:t> </a:t>
            </a:r>
            <a:r>
              <a:rPr dirty="0" sz="1000" spc="185">
                <a:latin typeface="Arial"/>
                <a:cs typeface="Arial"/>
              </a:rPr>
              <a:t>−</a:t>
            </a:r>
            <a:r>
              <a:rPr dirty="0" sz="1000" spc="-155">
                <a:latin typeface="Arial"/>
                <a:cs typeface="Arial"/>
              </a:rPr>
              <a:t> </a:t>
            </a:r>
            <a:r>
              <a:rPr dirty="0" sz="1000" spc="-10">
                <a:latin typeface="Arial"/>
                <a:cs typeface="Arial"/>
              </a:rPr>
              <a:t>1)</a:t>
            </a:r>
            <a:r>
              <a:rPr dirty="0" baseline="31746" sz="1050" spc="-15">
                <a:latin typeface="Arial"/>
                <a:cs typeface="Arial"/>
              </a:rPr>
              <a:t>2</a:t>
            </a:r>
            <a:r>
              <a:rPr dirty="0" baseline="31746" sz="1050" spc="30">
                <a:latin typeface="Arial"/>
                <a:cs typeface="Arial"/>
              </a:rPr>
              <a:t> </a:t>
            </a:r>
            <a:r>
              <a:rPr dirty="0" sz="900">
                <a:latin typeface="Liberation Serif"/>
                <a:cs typeface="Liberation Serif"/>
              </a:rPr>
              <a:t>from</a:t>
            </a:r>
            <a:r>
              <a:rPr dirty="0" sz="900" spc="25">
                <a:latin typeface="Liberation Serif"/>
                <a:cs typeface="Liberation Serif"/>
              </a:rPr>
              <a:t> </a:t>
            </a:r>
            <a:r>
              <a:rPr dirty="0" sz="900">
                <a:latin typeface="Liberation Serif"/>
                <a:cs typeface="Liberation Serif"/>
              </a:rPr>
              <a:t>Preview</a:t>
            </a:r>
            <a:r>
              <a:rPr dirty="0" sz="900" spc="20">
                <a:latin typeface="Liberation Serif"/>
                <a:cs typeface="Liberation Serif"/>
              </a:rPr>
              <a:t> </a:t>
            </a:r>
            <a:r>
              <a:rPr dirty="0" sz="900">
                <a:latin typeface="Liberation Serif"/>
                <a:cs typeface="Liberation Serif"/>
              </a:rPr>
              <a:t>Activity</a:t>
            </a:r>
            <a:r>
              <a:rPr dirty="0" sz="900" spc="25">
                <a:latin typeface="Liberation Serif"/>
                <a:cs typeface="Liberation Serif"/>
              </a:rPr>
              <a:t> </a:t>
            </a:r>
            <a:r>
              <a:rPr dirty="0" sz="900">
                <a:latin typeface="Liberation Serif"/>
                <a:cs typeface="Liberation Serif"/>
              </a:rPr>
              <a:t>1.1.1,</a:t>
            </a:r>
            <a:r>
              <a:rPr dirty="0" sz="900" spc="20">
                <a:latin typeface="Liberation Serif"/>
                <a:cs typeface="Liberation Serif"/>
              </a:rPr>
              <a:t> </a:t>
            </a:r>
            <a:r>
              <a:rPr dirty="0" sz="900">
                <a:latin typeface="Liberation Serif"/>
                <a:cs typeface="Liberation Serif"/>
              </a:rPr>
              <a:t>find</a:t>
            </a:r>
            <a:r>
              <a:rPr dirty="0" sz="900" spc="25">
                <a:latin typeface="Liberation Serif"/>
                <a:cs typeface="Liberation Serif"/>
              </a:rPr>
              <a:t> </a:t>
            </a:r>
            <a:r>
              <a:rPr dirty="0" sz="900">
                <a:latin typeface="Liberation Serif"/>
                <a:cs typeface="Liberation Serif"/>
              </a:rPr>
              <a:t>the</a:t>
            </a:r>
            <a:r>
              <a:rPr dirty="0" sz="900" spc="20">
                <a:latin typeface="Liberation Serif"/>
                <a:cs typeface="Liberation Serif"/>
              </a:rPr>
              <a:t> </a:t>
            </a:r>
            <a:r>
              <a:rPr dirty="0" sz="900">
                <a:latin typeface="Liberation Serif"/>
                <a:cs typeface="Liberation Serif"/>
              </a:rPr>
              <a:t>most</a:t>
            </a:r>
            <a:r>
              <a:rPr dirty="0" sz="900" spc="20">
                <a:latin typeface="Liberation Serif"/>
                <a:cs typeface="Liberation Serif"/>
              </a:rPr>
              <a:t> </a:t>
            </a:r>
            <a:r>
              <a:rPr dirty="0" sz="900">
                <a:latin typeface="Liberation Serif"/>
                <a:cs typeface="Liberation Serif"/>
              </a:rPr>
              <a:t>simplified</a:t>
            </a:r>
            <a:r>
              <a:rPr dirty="0" sz="900" spc="25">
                <a:latin typeface="Liberation Serif"/>
                <a:cs typeface="Liberation Serif"/>
              </a:rPr>
              <a:t> </a:t>
            </a:r>
            <a:r>
              <a:rPr dirty="0" sz="900">
                <a:latin typeface="Liberation Serif"/>
                <a:cs typeface="Liberation Serif"/>
              </a:rPr>
              <a:t>expression</a:t>
            </a:r>
            <a:r>
              <a:rPr dirty="0" sz="900" spc="20">
                <a:latin typeface="Liberation Serif"/>
                <a:cs typeface="Liberation Serif"/>
              </a:rPr>
              <a:t> </a:t>
            </a:r>
            <a:r>
              <a:rPr dirty="0" sz="900">
                <a:latin typeface="Liberation Serif"/>
                <a:cs typeface="Liberation Serif"/>
              </a:rPr>
              <a:t>you</a:t>
            </a:r>
            <a:r>
              <a:rPr dirty="0" sz="900" spc="25">
                <a:latin typeface="Liberation Serif"/>
                <a:cs typeface="Liberation Serif"/>
              </a:rPr>
              <a:t> </a:t>
            </a:r>
            <a:r>
              <a:rPr dirty="0" sz="900">
                <a:latin typeface="Liberation Serif"/>
                <a:cs typeface="Liberation Serif"/>
              </a:rPr>
              <a:t>can  for the average velocity of the ball on the interval </a:t>
            </a:r>
            <a:r>
              <a:rPr dirty="0" sz="1000" spc="-10">
                <a:latin typeface="Arial"/>
                <a:cs typeface="Arial"/>
              </a:rPr>
              <a:t>[2, </a:t>
            </a:r>
            <a:r>
              <a:rPr dirty="0" sz="1000" spc="-65">
                <a:latin typeface="Arial"/>
                <a:cs typeface="Arial"/>
              </a:rPr>
              <a:t>2 </a:t>
            </a:r>
            <a:r>
              <a:rPr dirty="0" sz="1000" spc="185">
                <a:latin typeface="Arial"/>
                <a:cs typeface="Arial"/>
              </a:rPr>
              <a:t>+</a:t>
            </a:r>
            <a:r>
              <a:rPr dirty="0" sz="1000" spc="-120">
                <a:latin typeface="Arial"/>
                <a:cs typeface="Arial"/>
              </a:rPr>
              <a:t> </a:t>
            </a:r>
            <a:r>
              <a:rPr dirty="0" sz="900" spc="45" i="1">
                <a:latin typeface="Arial"/>
                <a:cs typeface="Arial"/>
              </a:rPr>
              <a:t>h</a:t>
            </a:r>
            <a:r>
              <a:rPr dirty="0" sz="1000" spc="45">
                <a:latin typeface="Arial"/>
                <a:cs typeface="Arial"/>
              </a:rPr>
              <a:t>] </a:t>
            </a:r>
            <a:r>
              <a:rPr dirty="0" sz="900">
                <a:latin typeface="Liberation Serif"/>
                <a:cs typeface="Liberation Serif"/>
              </a:rPr>
              <a:t>. Use your result to compute the average velocity on </a:t>
            </a:r>
            <a:r>
              <a:rPr dirty="0" sz="1000" spc="-10">
                <a:latin typeface="Arial"/>
                <a:cs typeface="Arial"/>
              </a:rPr>
              <a:t>[1.5, </a:t>
            </a:r>
            <a:r>
              <a:rPr dirty="0" sz="1000" spc="-20">
                <a:latin typeface="Arial"/>
                <a:cs typeface="Arial"/>
              </a:rPr>
              <a:t>2] </a:t>
            </a:r>
            <a:r>
              <a:rPr dirty="0" sz="900">
                <a:latin typeface="Liberation Serif"/>
                <a:cs typeface="Liberation Serif"/>
              </a:rPr>
              <a:t>and  to</a:t>
            </a:r>
            <a:r>
              <a:rPr dirty="0" sz="900" spc="-5">
                <a:latin typeface="Liberation Serif"/>
                <a:cs typeface="Liberation Serif"/>
              </a:rPr>
              <a:t> </a:t>
            </a:r>
            <a:r>
              <a:rPr dirty="0" sz="900">
                <a:latin typeface="Liberation Serif"/>
                <a:cs typeface="Liberation Serif"/>
              </a:rPr>
              <a:t>estimate the instantaneous velocity at</a:t>
            </a:r>
            <a:r>
              <a:rPr dirty="0" sz="900" spc="-10">
                <a:latin typeface="Liberation Serif"/>
                <a:cs typeface="Liberation Serif"/>
              </a:rPr>
              <a:t> </a:t>
            </a:r>
            <a:r>
              <a:rPr dirty="0" sz="900" spc="105" i="1">
                <a:latin typeface="Arial"/>
                <a:cs typeface="Arial"/>
              </a:rPr>
              <a:t>t</a:t>
            </a:r>
            <a:r>
              <a:rPr dirty="0" sz="900" spc="-10" i="1">
                <a:latin typeface="Arial"/>
                <a:cs typeface="Arial"/>
              </a:rPr>
              <a:t> </a:t>
            </a:r>
            <a:r>
              <a:rPr dirty="0" sz="1000" spc="185">
                <a:latin typeface="Arial"/>
                <a:cs typeface="Arial"/>
              </a:rPr>
              <a:t>=</a:t>
            </a:r>
            <a:r>
              <a:rPr dirty="0" sz="1000" spc="-75">
                <a:latin typeface="Arial"/>
                <a:cs typeface="Arial"/>
              </a:rPr>
              <a:t> </a:t>
            </a:r>
            <a:r>
              <a:rPr dirty="0" sz="1000" spc="-65">
                <a:latin typeface="Arial"/>
                <a:cs typeface="Arial"/>
              </a:rPr>
              <a:t>2</a:t>
            </a:r>
            <a:r>
              <a:rPr dirty="0" sz="1000" spc="-125">
                <a:latin typeface="Arial"/>
                <a:cs typeface="Arial"/>
              </a:rPr>
              <a:t> </a:t>
            </a:r>
            <a:r>
              <a:rPr dirty="0" sz="900">
                <a:latin typeface="Liberation Serif"/>
                <a:cs typeface="Liberation Serif"/>
              </a:rPr>
              <a:t>. </a:t>
            </a:r>
            <a:r>
              <a:rPr dirty="0" sz="900" spc="-10">
                <a:latin typeface="Liberation Serif"/>
                <a:cs typeface="Liberation Serif"/>
              </a:rPr>
              <a:t>Finally,</a:t>
            </a:r>
            <a:r>
              <a:rPr dirty="0" sz="900" spc="-5">
                <a:latin typeface="Liberation Serif"/>
                <a:cs typeface="Liberation Serif"/>
              </a:rPr>
              <a:t> </a:t>
            </a:r>
            <a:r>
              <a:rPr dirty="0" sz="900">
                <a:latin typeface="Liberation Serif"/>
                <a:cs typeface="Liberation Serif"/>
              </a:rPr>
              <a:t>compare your earlier work in</a:t>
            </a:r>
            <a:r>
              <a:rPr dirty="0" sz="900" spc="-5">
                <a:latin typeface="Liberation Serif"/>
                <a:cs typeface="Liberation Serif"/>
              </a:rPr>
              <a:t> </a:t>
            </a:r>
            <a:r>
              <a:rPr dirty="0" sz="900">
                <a:latin typeface="Liberation Serif"/>
                <a:cs typeface="Liberation Serif"/>
              </a:rPr>
              <a:t>Activity</a:t>
            </a:r>
            <a:r>
              <a:rPr dirty="0" sz="900" spc="-5">
                <a:latin typeface="Liberation Serif"/>
                <a:cs typeface="Liberation Serif"/>
              </a:rPr>
              <a:t> </a:t>
            </a:r>
            <a:r>
              <a:rPr dirty="0" sz="1000" spc="-20">
                <a:latin typeface="Arial"/>
                <a:cs typeface="Arial"/>
              </a:rPr>
              <a:t>2.1.1</a:t>
            </a:r>
            <a:endParaRPr sz="1000">
              <a:latin typeface="Arial"/>
              <a:cs typeface="Arial"/>
            </a:endParaRPr>
          </a:p>
          <a:p>
            <a:pPr>
              <a:lnSpc>
                <a:spcPct val="100000"/>
              </a:lnSpc>
              <a:spcBef>
                <a:spcPts val="20"/>
              </a:spcBef>
            </a:pPr>
            <a:endParaRPr sz="1050">
              <a:latin typeface="Times New Roman"/>
              <a:cs typeface="Times New Roman"/>
            </a:endParaRPr>
          </a:p>
          <a:p>
            <a:pPr marL="12700">
              <a:lnSpc>
                <a:spcPct val="100000"/>
              </a:lnSpc>
            </a:pPr>
            <a:r>
              <a:rPr dirty="0" sz="1050" spc="-5">
                <a:solidFill>
                  <a:srgbClr val="1279C2"/>
                </a:solidFill>
                <a:latin typeface="Liberation Sans"/>
                <a:cs typeface="Liberation Sans"/>
              </a:rPr>
              <a:t>SUMMARY</a:t>
            </a:r>
            <a:endParaRPr sz="1050">
              <a:latin typeface="Liberation Sans"/>
              <a:cs typeface="Liberation Sans"/>
            </a:endParaRPr>
          </a:p>
          <a:p>
            <a:pPr marL="12700">
              <a:lnSpc>
                <a:spcPct val="100000"/>
              </a:lnSpc>
              <a:spcBef>
                <a:spcPts val="315"/>
              </a:spcBef>
            </a:pPr>
            <a:r>
              <a:rPr dirty="0" sz="900">
                <a:latin typeface="Liberation Serif"/>
                <a:cs typeface="Liberation Serif"/>
              </a:rPr>
              <a:t>In this section, we encountered the following important</a:t>
            </a:r>
            <a:r>
              <a:rPr dirty="0" sz="900" spc="-10">
                <a:latin typeface="Liberation Serif"/>
                <a:cs typeface="Liberation Serif"/>
              </a:rPr>
              <a:t> </a:t>
            </a:r>
            <a:r>
              <a:rPr dirty="0" sz="900">
                <a:latin typeface="Liberation Serif"/>
                <a:cs typeface="Liberation Serif"/>
              </a:rPr>
              <a:t>ideas:</a:t>
            </a:r>
            <a:endParaRPr sz="900">
              <a:latin typeface="Liberation Serif"/>
              <a:cs typeface="Liberation Serif"/>
            </a:endParaRPr>
          </a:p>
          <a:p>
            <a:pPr marL="172720">
              <a:lnSpc>
                <a:spcPct val="100000"/>
              </a:lnSpc>
              <a:spcBef>
                <a:spcPts val="245"/>
              </a:spcBef>
            </a:pPr>
            <a:r>
              <a:rPr dirty="0" sz="900">
                <a:latin typeface="Liberation Serif"/>
                <a:cs typeface="Liberation Serif"/>
              </a:rPr>
              <a:t>The average velocity on </a:t>
            </a:r>
            <a:r>
              <a:rPr dirty="0" sz="1000" spc="10">
                <a:latin typeface="Arial"/>
                <a:cs typeface="Arial"/>
              </a:rPr>
              <a:t>[</a:t>
            </a:r>
            <a:r>
              <a:rPr dirty="0" sz="900" spc="10" i="1">
                <a:latin typeface="Arial"/>
                <a:cs typeface="Arial"/>
              </a:rPr>
              <a:t>a</a:t>
            </a:r>
            <a:r>
              <a:rPr dirty="0" sz="1000" spc="10">
                <a:latin typeface="Arial"/>
                <a:cs typeface="Arial"/>
              </a:rPr>
              <a:t>, </a:t>
            </a:r>
            <a:r>
              <a:rPr dirty="0" sz="900" spc="-30" i="1">
                <a:latin typeface="Arial"/>
                <a:cs typeface="Arial"/>
              </a:rPr>
              <a:t>b</a:t>
            </a:r>
            <a:r>
              <a:rPr dirty="0" sz="1000" spc="-30">
                <a:latin typeface="Arial"/>
                <a:cs typeface="Arial"/>
              </a:rPr>
              <a:t>] </a:t>
            </a:r>
            <a:r>
              <a:rPr dirty="0" sz="900">
                <a:latin typeface="Liberation Serif"/>
                <a:cs typeface="Liberation Serif"/>
              </a:rPr>
              <a:t>can be viewed geometrically as the slope of the line between the points </a:t>
            </a:r>
            <a:r>
              <a:rPr dirty="0" sz="1000" spc="15">
                <a:latin typeface="Arial"/>
                <a:cs typeface="Arial"/>
              </a:rPr>
              <a:t>(</a:t>
            </a:r>
            <a:r>
              <a:rPr dirty="0" sz="900" spc="15" i="1">
                <a:latin typeface="Arial"/>
                <a:cs typeface="Arial"/>
              </a:rPr>
              <a:t>a</a:t>
            </a:r>
            <a:r>
              <a:rPr dirty="0" sz="1000" spc="15">
                <a:latin typeface="Arial"/>
                <a:cs typeface="Arial"/>
              </a:rPr>
              <a:t>, </a:t>
            </a:r>
            <a:r>
              <a:rPr dirty="0" sz="900" spc="30" i="1">
                <a:latin typeface="Arial"/>
                <a:cs typeface="Arial"/>
              </a:rPr>
              <a:t>s</a:t>
            </a:r>
            <a:r>
              <a:rPr dirty="0" sz="1000" spc="30">
                <a:latin typeface="Arial"/>
                <a:cs typeface="Arial"/>
              </a:rPr>
              <a:t>(</a:t>
            </a:r>
            <a:r>
              <a:rPr dirty="0" sz="900" spc="30" i="1">
                <a:latin typeface="Arial"/>
                <a:cs typeface="Arial"/>
              </a:rPr>
              <a:t>a</a:t>
            </a:r>
            <a:r>
              <a:rPr dirty="0" sz="1000" spc="30">
                <a:latin typeface="Arial"/>
                <a:cs typeface="Arial"/>
              </a:rPr>
              <a:t>)) </a:t>
            </a:r>
            <a:r>
              <a:rPr dirty="0" sz="900">
                <a:latin typeface="Liberation Serif"/>
                <a:cs typeface="Liberation Serif"/>
              </a:rPr>
              <a:t>and </a:t>
            </a:r>
            <a:r>
              <a:rPr dirty="0" sz="1000" spc="-10">
                <a:latin typeface="Arial"/>
                <a:cs typeface="Arial"/>
              </a:rPr>
              <a:t>(</a:t>
            </a:r>
            <a:r>
              <a:rPr dirty="0" sz="900" spc="-10" i="1">
                <a:latin typeface="Arial"/>
                <a:cs typeface="Arial"/>
              </a:rPr>
              <a:t>b</a:t>
            </a:r>
            <a:r>
              <a:rPr dirty="0" sz="1000" spc="-10">
                <a:latin typeface="Arial"/>
                <a:cs typeface="Arial"/>
              </a:rPr>
              <a:t>,</a:t>
            </a:r>
            <a:r>
              <a:rPr dirty="0" sz="1000" spc="-145">
                <a:latin typeface="Arial"/>
                <a:cs typeface="Arial"/>
              </a:rPr>
              <a:t> </a:t>
            </a:r>
            <a:r>
              <a:rPr dirty="0" sz="900" spc="15" i="1">
                <a:latin typeface="Arial"/>
                <a:cs typeface="Arial"/>
              </a:rPr>
              <a:t>s</a:t>
            </a:r>
            <a:r>
              <a:rPr dirty="0" sz="1000" spc="15">
                <a:latin typeface="Arial"/>
                <a:cs typeface="Arial"/>
              </a:rPr>
              <a:t>(</a:t>
            </a:r>
            <a:r>
              <a:rPr dirty="0" sz="900" spc="15" i="1">
                <a:latin typeface="Arial"/>
                <a:cs typeface="Arial"/>
              </a:rPr>
              <a:t>b</a:t>
            </a:r>
            <a:r>
              <a:rPr dirty="0" sz="1000" spc="15">
                <a:latin typeface="Arial"/>
                <a:cs typeface="Arial"/>
              </a:rPr>
              <a:t>))</a:t>
            </a:r>
            <a:endParaRPr sz="1000">
              <a:latin typeface="Arial"/>
              <a:cs typeface="Arial"/>
            </a:endParaRPr>
          </a:p>
          <a:p>
            <a:pPr marL="172720">
              <a:lnSpc>
                <a:spcPct val="100000"/>
              </a:lnSpc>
            </a:pPr>
            <a:r>
              <a:rPr dirty="0" sz="900">
                <a:latin typeface="Liberation Serif"/>
                <a:cs typeface="Liberation Serif"/>
              </a:rPr>
              <a:t>on</a:t>
            </a:r>
            <a:r>
              <a:rPr dirty="0" sz="900" spc="-5">
                <a:latin typeface="Liberation Serif"/>
                <a:cs typeface="Liberation Serif"/>
              </a:rPr>
              <a:t> </a:t>
            </a:r>
            <a:r>
              <a:rPr dirty="0" sz="900">
                <a:latin typeface="Liberation Serif"/>
                <a:cs typeface="Liberation Serif"/>
              </a:rPr>
              <a:t>the graph of</a:t>
            </a:r>
            <a:r>
              <a:rPr dirty="0" sz="900" spc="-5">
                <a:latin typeface="Liberation Serif"/>
                <a:cs typeface="Liberation Serif"/>
              </a:rPr>
              <a:t> </a:t>
            </a:r>
            <a:r>
              <a:rPr dirty="0" sz="900" spc="35" i="1">
                <a:latin typeface="Arial"/>
                <a:cs typeface="Arial"/>
              </a:rPr>
              <a:t>y</a:t>
            </a:r>
            <a:r>
              <a:rPr dirty="0" sz="900" spc="-55" i="1">
                <a:latin typeface="Arial"/>
                <a:cs typeface="Arial"/>
              </a:rPr>
              <a:t> </a:t>
            </a:r>
            <a:r>
              <a:rPr dirty="0" sz="1000" spc="185">
                <a:latin typeface="Arial"/>
                <a:cs typeface="Arial"/>
              </a:rPr>
              <a:t>=</a:t>
            </a:r>
            <a:r>
              <a:rPr dirty="0" sz="1000" spc="-75">
                <a:latin typeface="Arial"/>
                <a:cs typeface="Arial"/>
              </a:rPr>
              <a:t> </a:t>
            </a:r>
            <a:r>
              <a:rPr dirty="0" sz="900" spc="50" i="1">
                <a:latin typeface="Arial"/>
                <a:cs typeface="Arial"/>
              </a:rPr>
              <a:t>s</a:t>
            </a:r>
            <a:r>
              <a:rPr dirty="0" sz="1000" spc="50">
                <a:latin typeface="Arial"/>
                <a:cs typeface="Arial"/>
              </a:rPr>
              <a:t>(</a:t>
            </a:r>
            <a:r>
              <a:rPr dirty="0" sz="900" spc="50" i="1">
                <a:latin typeface="Arial"/>
                <a:cs typeface="Arial"/>
              </a:rPr>
              <a:t>t</a:t>
            </a:r>
            <a:r>
              <a:rPr dirty="0" sz="1000" spc="50">
                <a:latin typeface="Arial"/>
                <a:cs typeface="Arial"/>
              </a:rPr>
              <a:t>)</a:t>
            </a:r>
            <a:r>
              <a:rPr dirty="0" sz="1000" spc="-60">
                <a:latin typeface="Arial"/>
                <a:cs typeface="Arial"/>
              </a:rPr>
              <a:t> </a:t>
            </a:r>
            <a:r>
              <a:rPr dirty="0" sz="900">
                <a:latin typeface="Liberation Serif"/>
                <a:cs typeface="Liberation Serif"/>
              </a:rPr>
              <a:t>, as</a:t>
            </a:r>
            <a:r>
              <a:rPr dirty="0" sz="900" spc="-5">
                <a:latin typeface="Liberation Serif"/>
                <a:cs typeface="Liberation Serif"/>
              </a:rPr>
              <a:t> </a:t>
            </a:r>
            <a:r>
              <a:rPr dirty="0" sz="900">
                <a:latin typeface="Liberation Serif"/>
                <a:cs typeface="Liberation Serif"/>
              </a:rPr>
              <a:t>shown in Figure</a:t>
            </a:r>
            <a:r>
              <a:rPr dirty="0" sz="900" spc="-5">
                <a:latin typeface="Liberation Serif"/>
                <a:cs typeface="Liberation Serif"/>
              </a:rPr>
              <a:t> </a:t>
            </a:r>
            <a:r>
              <a:rPr dirty="0" sz="1000" spc="-20">
                <a:latin typeface="Arial"/>
                <a:cs typeface="Arial"/>
              </a:rPr>
              <a:t>2.1.2</a:t>
            </a:r>
            <a:r>
              <a:rPr dirty="0" sz="900" spc="-20">
                <a:latin typeface="Liberation Serif"/>
                <a:cs typeface="Liberation Serif"/>
              </a:rPr>
              <a:t>.</a:t>
            </a:r>
            <a:endParaRPr sz="900">
              <a:latin typeface="Liberation Serif"/>
              <a:cs typeface="Liberation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93372" y="863265"/>
            <a:ext cx="1757423" cy="1681127"/>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809688" y="3185683"/>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4" name="object 4"/>
          <p:cNvSpPr txBox="1"/>
          <p:nvPr/>
        </p:nvSpPr>
        <p:spPr>
          <a:xfrm>
            <a:off x="4376496" y="3630419"/>
            <a:ext cx="5461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endParaRPr sz="900">
              <a:latin typeface="Liberation Serif"/>
              <a:cs typeface="Liberation Serif"/>
            </a:endParaRPr>
          </a:p>
        </p:txBody>
      </p:sp>
      <p:sp>
        <p:nvSpPr>
          <p:cNvPr id="5" name="object 5"/>
          <p:cNvSpPr/>
          <p:nvPr/>
        </p:nvSpPr>
        <p:spPr>
          <a:xfrm>
            <a:off x="809688" y="3919484"/>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6" name="object 6"/>
          <p:cNvSpPr txBox="1"/>
          <p:nvPr/>
        </p:nvSpPr>
        <p:spPr>
          <a:xfrm>
            <a:off x="772121" y="3824830"/>
            <a:ext cx="6009005" cy="930910"/>
          </a:xfrm>
          <a:prstGeom prst="rect">
            <a:avLst/>
          </a:prstGeom>
        </p:spPr>
        <p:txBody>
          <a:bodyPr wrap="square" lIns="0" tIns="12700" rIns="0" bIns="0" rtlCol="0" vert="horz">
            <a:spAutoFit/>
          </a:bodyPr>
          <a:lstStyle/>
          <a:p>
            <a:pPr marL="172720" marR="6985">
              <a:lnSpc>
                <a:spcPct val="111200"/>
              </a:lnSpc>
              <a:spcBef>
                <a:spcPts val="100"/>
              </a:spcBef>
            </a:pPr>
            <a:r>
              <a:rPr dirty="0" sz="900">
                <a:latin typeface="Liberation Serif"/>
                <a:cs typeface="Liberation Serif"/>
              </a:rPr>
              <a:t>The instantaneous velocity of a moving object at a fixed time is estimated by considering average velocities on shorter and  shorter time intervals that contain the instant of</a:t>
            </a:r>
            <a:r>
              <a:rPr dirty="0" sz="900" spc="-10">
                <a:latin typeface="Liberation Serif"/>
                <a:cs typeface="Liberation Serif"/>
              </a:rPr>
              <a:t> </a:t>
            </a:r>
            <a:r>
              <a:rPr dirty="0" sz="900">
                <a:latin typeface="Liberation Serif"/>
                <a:cs typeface="Liberation Serif"/>
              </a:rPr>
              <a:t>interest.</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pPr>
            <a:r>
              <a:rPr dirty="0" sz="1050" spc="-5">
                <a:solidFill>
                  <a:srgbClr val="1279C2"/>
                </a:solidFill>
                <a:latin typeface="Liberation Sans"/>
                <a:cs typeface="Liberation Sans"/>
              </a:rPr>
              <a:t>CONTRIBUTORS</a:t>
            </a:r>
            <a:endParaRPr sz="1050">
              <a:latin typeface="Liberation Sans"/>
              <a:cs typeface="Liberation Sans"/>
            </a:endParaRPr>
          </a:p>
          <a:p>
            <a:pPr marL="12700" marR="5080">
              <a:lnSpc>
                <a:spcPct val="111200"/>
              </a:lnSpc>
              <a:spcBef>
                <a:spcPts val="120"/>
              </a:spcBef>
            </a:pPr>
            <a:r>
              <a:rPr dirty="0" sz="900">
                <a:solidFill>
                  <a:srgbClr val="2FB3F5"/>
                </a:solidFill>
                <a:latin typeface="Liberation Serif"/>
                <a:cs typeface="Liberation Serif"/>
                <a:hlinkClick r:id="rId3"/>
              </a:rPr>
              <a:t>Matt Boelkins (Grand </a:t>
            </a:r>
            <a:r>
              <a:rPr dirty="0" sz="900" spc="-20">
                <a:solidFill>
                  <a:srgbClr val="2FB3F5"/>
                </a:solidFill>
                <a:latin typeface="Liberation Serif"/>
                <a:cs typeface="Liberation Serif"/>
                <a:hlinkClick r:id="rId3"/>
              </a:rPr>
              <a:t>Valley </a:t>
            </a:r>
            <a:r>
              <a:rPr dirty="0" sz="900">
                <a:solidFill>
                  <a:srgbClr val="2FB3F5"/>
                </a:solidFill>
                <a:latin typeface="Liberation Serif"/>
                <a:cs typeface="Liberation Serif"/>
                <a:hlinkClick r:id="rId3"/>
              </a:rPr>
              <a:t>State </a:t>
            </a:r>
            <a:r>
              <a:rPr dirty="0" sz="900" spc="-5">
                <a:solidFill>
                  <a:srgbClr val="2FB3F5"/>
                </a:solidFill>
                <a:latin typeface="Liberation Serif"/>
                <a:cs typeface="Liberation Serif"/>
                <a:hlinkClick r:id="rId3"/>
              </a:rPr>
              <a:t>University</a:t>
            </a:r>
            <a:r>
              <a:rPr dirty="0" sz="900" spc="-5">
                <a:latin typeface="Liberation Serif"/>
                <a:cs typeface="Liberation Serif"/>
              </a:rPr>
              <a:t>), </a:t>
            </a:r>
            <a:r>
              <a:rPr dirty="0" sz="900">
                <a:latin typeface="Liberation Serif"/>
                <a:cs typeface="Liberation Serif"/>
              </a:rPr>
              <a:t>David Austin (Grand </a:t>
            </a:r>
            <a:r>
              <a:rPr dirty="0" sz="900" spc="-20">
                <a:latin typeface="Liberation Serif"/>
                <a:cs typeface="Liberation Serif"/>
              </a:rPr>
              <a:t>Valley </a:t>
            </a:r>
            <a:r>
              <a:rPr dirty="0" sz="900">
                <a:latin typeface="Liberation Serif"/>
                <a:cs typeface="Liberation Serif"/>
              </a:rPr>
              <a:t>State University), Steve Schlicker (Grand </a:t>
            </a:r>
            <a:r>
              <a:rPr dirty="0" sz="900" spc="-20">
                <a:latin typeface="Liberation Serif"/>
                <a:cs typeface="Liberation Serif"/>
              </a:rPr>
              <a:t>Valley </a:t>
            </a:r>
            <a:r>
              <a:rPr dirty="0" sz="900">
                <a:latin typeface="Liberation Serif"/>
                <a:cs typeface="Liberation Serif"/>
              </a:rPr>
              <a:t>State  University)</a:t>
            </a:r>
            <a:endParaRPr sz="900">
              <a:latin typeface="Liberation Serif"/>
              <a:cs typeface="Liberation Serif"/>
            </a:endParaRPr>
          </a:p>
        </p:txBody>
      </p:sp>
      <p:sp>
        <p:nvSpPr>
          <p:cNvPr id="7" name="object 7"/>
          <p:cNvSpPr txBox="1"/>
          <p:nvPr/>
        </p:nvSpPr>
        <p:spPr>
          <a:xfrm>
            <a:off x="1056230" y="2608816"/>
            <a:ext cx="5415915" cy="176530"/>
          </a:xfrm>
          <a:prstGeom prst="rect">
            <a:avLst/>
          </a:prstGeom>
        </p:spPr>
        <p:txBody>
          <a:bodyPr wrap="square" lIns="0" tIns="11430" rIns="0" bIns="0" rtlCol="0" vert="horz">
            <a:spAutoFit/>
          </a:bodyPr>
          <a:lstStyle/>
          <a:p>
            <a:pPr marL="12700">
              <a:lnSpc>
                <a:spcPct val="100000"/>
              </a:lnSpc>
              <a:spcBef>
                <a:spcPts val="90"/>
              </a:spcBef>
            </a:pPr>
            <a:r>
              <a:rPr dirty="0" sz="900" b="1" i="1">
                <a:latin typeface="Liberation Serif"/>
                <a:cs typeface="Liberation Serif"/>
              </a:rPr>
              <a:t>Figure</a:t>
            </a:r>
            <a:r>
              <a:rPr dirty="0" sz="900" spc="-10" b="1" i="1">
                <a:latin typeface="Liberation Serif"/>
                <a:cs typeface="Liberation Serif"/>
              </a:rPr>
              <a:t> </a:t>
            </a:r>
            <a:r>
              <a:rPr dirty="0" sz="650" spc="150">
                <a:latin typeface="Arial"/>
                <a:cs typeface="Arial"/>
              </a:rPr>
              <a:t>2.1.2</a:t>
            </a:r>
            <a:r>
              <a:rPr dirty="0" sz="900" spc="150" b="1" i="1">
                <a:latin typeface="Liberation Serif"/>
                <a:cs typeface="Liberation Serif"/>
              </a:rPr>
              <a:t>:</a:t>
            </a:r>
            <a:r>
              <a:rPr dirty="0" sz="900" spc="-5" b="1" i="1">
                <a:latin typeface="Liberation Serif"/>
                <a:cs typeface="Liberation Serif"/>
              </a:rPr>
              <a:t> </a:t>
            </a:r>
            <a:r>
              <a:rPr dirty="0" sz="900" i="1">
                <a:latin typeface="Liberation Serif"/>
                <a:cs typeface="Liberation Serif"/>
              </a:rPr>
              <a:t>The</a:t>
            </a:r>
            <a:r>
              <a:rPr dirty="0" sz="900" spc="-5" i="1">
                <a:latin typeface="Liberation Serif"/>
                <a:cs typeface="Liberation Serif"/>
              </a:rPr>
              <a:t> </a:t>
            </a:r>
            <a:r>
              <a:rPr dirty="0" sz="900" i="1">
                <a:latin typeface="Liberation Serif"/>
                <a:cs typeface="Liberation Serif"/>
              </a:rPr>
              <a:t>graph of</a:t>
            </a:r>
            <a:r>
              <a:rPr dirty="0" sz="900" spc="-5" i="1">
                <a:latin typeface="Liberation Serif"/>
                <a:cs typeface="Liberation Serif"/>
              </a:rPr>
              <a:t> </a:t>
            </a:r>
            <a:r>
              <a:rPr dirty="0" sz="900" i="1">
                <a:latin typeface="Liberation Serif"/>
                <a:cs typeface="Liberation Serif"/>
              </a:rPr>
              <a:t>position function</a:t>
            </a:r>
            <a:r>
              <a:rPr dirty="0" sz="900" spc="-5" i="1">
                <a:latin typeface="Liberation Serif"/>
                <a:cs typeface="Liberation Serif"/>
              </a:rPr>
              <a:t> </a:t>
            </a:r>
            <a:r>
              <a:rPr dirty="0" sz="900" i="1">
                <a:latin typeface="Liberation Serif"/>
                <a:cs typeface="Liberation Serif"/>
              </a:rPr>
              <a:t>s</a:t>
            </a:r>
            <a:r>
              <a:rPr dirty="0" sz="900" spc="-5" i="1">
                <a:latin typeface="Liberation Serif"/>
                <a:cs typeface="Liberation Serif"/>
              </a:rPr>
              <a:t> </a:t>
            </a:r>
            <a:r>
              <a:rPr dirty="0" sz="900" i="1">
                <a:latin typeface="Liberation Serif"/>
                <a:cs typeface="Liberation Serif"/>
              </a:rPr>
              <a:t>together with</a:t>
            </a:r>
            <a:r>
              <a:rPr dirty="0" sz="900" spc="-5" i="1">
                <a:latin typeface="Liberation Serif"/>
                <a:cs typeface="Liberation Serif"/>
              </a:rPr>
              <a:t> </a:t>
            </a:r>
            <a:r>
              <a:rPr dirty="0" sz="900" i="1">
                <a:latin typeface="Liberation Serif"/>
                <a:cs typeface="Liberation Serif"/>
              </a:rPr>
              <a:t>the line</a:t>
            </a:r>
            <a:r>
              <a:rPr dirty="0" sz="900" spc="-5" i="1">
                <a:latin typeface="Liberation Serif"/>
                <a:cs typeface="Liberation Serif"/>
              </a:rPr>
              <a:t> through</a:t>
            </a:r>
            <a:r>
              <a:rPr dirty="0" sz="900" i="1">
                <a:latin typeface="Liberation Serif"/>
                <a:cs typeface="Liberation Serif"/>
              </a:rPr>
              <a:t> </a:t>
            </a:r>
            <a:r>
              <a:rPr dirty="0" sz="1000" spc="15">
                <a:latin typeface="Arial"/>
                <a:cs typeface="Arial"/>
              </a:rPr>
              <a:t>(</a:t>
            </a:r>
            <a:r>
              <a:rPr dirty="0" sz="900" spc="15" i="1">
                <a:latin typeface="Arial"/>
                <a:cs typeface="Arial"/>
              </a:rPr>
              <a:t>a</a:t>
            </a:r>
            <a:r>
              <a:rPr dirty="0" sz="1000" spc="15">
                <a:latin typeface="Arial"/>
                <a:cs typeface="Arial"/>
              </a:rPr>
              <a:t>,</a:t>
            </a:r>
            <a:r>
              <a:rPr dirty="0" sz="1000" spc="-105">
                <a:latin typeface="Arial"/>
                <a:cs typeface="Arial"/>
              </a:rPr>
              <a:t> </a:t>
            </a:r>
            <a:r>
              <a:rPr dirty="0" sz="900" spc="30" i="1">
                <a:latin typeface="Arial"/>
                <a:cs typeface="Arial"/>
              </a:rPr>
              <a:t>s</a:t>
            </a:r>
            <a:r>
              <a:rPr dirty="0" sz="1000" spc="30">
                <a:latin typeface="Arial"/>
                <a:cs typeface="Arial"/>
              </a:rPr>
              <a:t>(</a:t>
            </a:r>
            <a:r>
              <a:rPr dirty="0" sz="900" spc="30" i="1">
                <a:latin typeface="Arial"/>
                <a:cs typeface="Arial"/>
              </a:rPr>
              <a:t>a</a:t>
            </a:r>
            <a:r>
              <a:rPr dirty="0" sz="1000" spc="30">
                <a:latin typeface="Arial"/>
                <a:cs typeface="Arial"/>
              </a:rPr>
              <a:t>))</a:t>
            </a:r>
            <a:r>
              <a:rPr dirty="0" sz="1000" spc="-5">
                <a:latin typeface="Arial"/>
                <a:cs typeface="Arial"/>
              </a:rPr>
              <a:t> </a:t>
            </a:r>
            <a:r>
              <a:rPr dirty="0" sz="900" i="1">
                <a:latin typeface="Liberation Serif"/>
                <a:cs typeface="Liberation Serif"/>
              </a:rPr>
              <a:t>and</a:t>
            </a:r>
            <a:r>
              <a:rPr dirty="0" sz="900" spc="-5" i="1">
                <a:latin typeface="Liberation Serif"/>
                <a:cs typeface="Liberation Serif"/>
              </a:rPr>
              <a:t> </a:t>
            </a:r>
            <a:r>
              <a:rPr dirty="0" sz="1000" spc="-10">
                <a:latin typeface="Arial"/>
                <a:cs typeface="Arial"/>
              </a:rPr>
              <a:t>(</a:t>
            </a:r>
            <a:r>
              <a:rPr dirty="0" sz="900" spc="-10" i="1">
                <a:latin typeface="Arial"/>
                <a:cs typeface="Arial"/>
              </a:rPr>
              <a:t>b</a:t>
            </a:r>
            <a:r>
              <a:rPr dirty="0" sz="1000" spc="-10">
                <a:latin typeface="Arial"/>
                <a:cs typeface="Arial"/>
              </a:rPr>
              <a:t>,</a:t>
            </a:r>
            <a:r>
              <a:rPr dirty="0" sz="1000" spc="-105">
                <a:latin typeface="Arial"/>
                <a:cs typeface="Arial"/>
              </a:rPr>
              <a:t> </a:t>
            </a:r>
            <a:r>
              <a:rPr dirty="0" sz="900" spc="15" i="1">
                <a:latin typeface="Arial"/>
                <a:cs typeface="Arial"/>
              </a:rPr>
              <a:t>s</a:t>
            </a:r>
            <a:r>
              <a:rPr dirty="0" sz="1000" spc="15">
                <a:latin typeface="Arial"/>
                <a:cs typeface="Arial"/>
              </a:rPr>
              <a:t>(</a:t>
            </a:r>
            <a:r>
              <a:rPr dirty="0" sz="900" spc="15" i="1">
                <a:latin typeface="Arial"/>
                <a:cs typeface="Arial"/>
              </a:rPr>
              <a:t>b</a:t>
            </a:r>
            <a:r>
              <a:rPr dirty="0" sz="1000" spc="15">
                <a:latin typeface="Arial"/>
                <a:cs typeface="Arial"/>
              </a:rPr>
              <a:t>))</a:t>
            </a:r>
            <a:r>
              <a:rPr dirty="0" sz="1000" spc="-55">
                <a:latin typeface="Arial"/>
                <a:cs typeface="Arial"/>
              </a:rPr>
              <a:t> </a:t>
            </a:r>
            <a:r>
              <a:rPr dirty="0" sz="900" i="1">
                <a:latin typeface="Liberation Serif"/>
                <a:cs typeface="Liberation Serif"/>
              </a:rPr>
              <a:t>whose</a:t>
            </a:r>
            <a:r>
              <a:rPr dirty="0" sz="900" spc="-5" i="1">
                <a:latin typeface="Liberation Serif"/>
                <a:cs typeface="Liberation Serif"/>
              </a:rPr>
              <a:t> </a:t>
            </a:r>
            <a:r>
              <a:rPr dirty="0" sz="900" i="1">
                <a:latin typeface="Liberation Serif"/>
                <a:cs typeface="Liberation Serif"/>
              </a:rPr>
              <a:t>slope is</a:t>
            </a:r>
            <a:endParaRPr sz="900">
              <a:latin typeface="Liberation Serif"/>
              <a:cs typeface="Liberation Serif"/>
            </a:endParaRPr>
          </a:p>
        </p:txBody>
      </p:sp>
      <p:sp>
        <p:nvSpPr>
          <p:cNvPr id="8" name="object 8"/>
          <p:cNvSpPr txBox="1"/>
          <p:nvPr/>
        </p:nvSpPr>
        <p:spPr>
          <a:xfrm>
            <a:off x="1642021" y="2837533"/>
            <a:ext cx="266700" cy="176530"/>
          </a:xfrm>
          <a:prstGeom prst="rect">
            <a:avLst/>
          </a:prstGeom>
        </p:spPr>
        <p:txBody>
          <a:bodyPr wrap="square" lIns="0" tIns="11430" rIns="0" bIns="0" rtlCol="0" vert="horz">
            <a:spAutoFit/>
          </a:bodyPr>
          <a:lstStyle/>
          <a:p>
            <a:pPr marL="12700">
              <a:lnSpc>
                <a:spcPct val="100000"/>
              </a:lnSpc>
              <a:spcBef>
                <a:spcPts val="90"/>
              </a:spcBef>
            </a:pPr>
            <a:r>
              <a:rPr dirty="0" sz="900" spc="120" i="1">
                <a:latin typeface="Arial"/>
                <a:cs typeface="Arial"/>
              </a:rPr>
              <a:t>m</a:t>
            </a:r>
            <a:r>
              <a:rPr dirty="0" sz="900" spc="-65" i="1">
                <a:latin typeface="Arial"/>
                <a:cs typeface="Arial"/>
              </a:rPr>
              <a:t> </a:t>
            </a:r>
            <a:r>
              <a:rPr dirty="0" sz="1000" spc="185">
                <a:latin typeface="Arial"/>
                <a:cs typeface="Arial"/>
              </a:rPr>
              <a:t>=</a:t>
            </a:r>
            <a:endParaRPr sz="1000">
              <a:latin typeface="Arial"/>
              <a:cs typeface="Arial"/>
            </a:endParaRPr>
          </a:p>
        </p:txBody>
      </p:sp>
      <p:sp>
        <p:nvSpPr>
          <p:cNvPr id="9" name="object 9"/>
          <p:cNvSpPr txBox="1"/>
          <p:nvPr/>
        </p:nvSpPr>
        <p:spPr>
          <a:xfrm>
            <a:off x="1931339" y="2751765"/>
            <a:ext cx="589280" cy="17653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s</a:t>
            </a:r>
            <a:r>
              <a:rPr dirty="0" sz="1000" spc="5">
                <a:latin typeface="Arial"/>
                <a:cs typeface="Arial"/>
              </a:rPr>
              <a:t>(</a:t>
            </a:r>
            <a:r>
              <a:rPr dirty="0" sz="900" spc="5" i="1">
                <a:latin typeface="Arial"/>
                <a:cs typeface="Arial"/>
              </a:rPr>
              <a:t>b</a:t>
            </a:r>
            <a:r>
              <a:rPr dirty="0" sz="1000" spc="5">
                <a:latin typeface="Arial"/>
                <a:cs typeface="Arial"/>
              </a:rPr>
              <a:t>)</a:t>
            </a:r>
            <a:r>
              <a:rPr dirty="0" sz="1000" spc="-165">
                <a:latin typeface="Arial"/>
                <a:cs typeface="Arial"/>
              </a:rPr>
              <a:t> </a:t>
            </a:r>
            <a:r>
              <a:rPr dirty="0" sz="1000" spc="185">
                <a:latin typeface="Arial"/>
                <a:cs typeface="Arial"/>
              </a:rPr>
              <a:t>−</a:t>
            </a:r>
            <a:r>
              <a:rPr dirty="0" sz="1000" spc="-175">
                <a:latin typeface="Arial"/>
                <a:cs typeface="Arial"/>
              </a:rPr>
              <a:t> </a:t>
            </a:r>
            <a:r>
              <a:rPr dirty="0" sz="900" spc="25" i="1">
                <a:latin typeface="Arial"/>
                <a:cs typeface="Arial"/>
              </a:rPr>
              <a:t>s</a:t>
            </a:r>
            <a:r>
              <a:rPr dirty="0" sz="1000" spc="25">
                <a:latin typeface="Arial"/>
                <a:cs typeface="Arial"/>
              </a:rPr>
              <a:t>(</a:t>
            </a:r>
            <a:r>
              <a:rPr dirty="0" sz="900" spc="25" i="1">
                <a:latin typeface="Arial"/>
                <a:cs typeface="Arial"/>
              </a:rPr>
              <a:t>a</a:t>
            </a:r>
            <a:r>
              <a:rPr dirty="0" sz="1000" spc="25">
                <a:latin typeface="Arial"/>
                <a:cs typeface="Arial"/>
              </a:rPr>
              <a:t>)</a:t>
            </a:r>
            <a:endParaRPr sz="1000">
              <a:latin typeface="Arial"/>
              <a:cs typeface="Arial"/>
            </a:endParaRPr>
          </a:p>
        </p:txBody>
      </p:sp>
      <p:sp>
        <p:nvSpPr>
          <p:cNvPr id="10" name="object 10"/>
          <p:cNvSpPr txBox="1"/>
          <p:nvPr/>
        </p:nvSpPr>
        <p:spPr>
          <a:xfrm>
            <a:off x="2088286" y="2923303"/>
            <a:ext cx="282575" cy="176530"/>
          </a:xfrm>
          <a:prstGeom prst="rect">
            <a:avLst/>
          </a:prstGeom>
        </p:spPr>
        <p:txBody>
          <a:bodyPr wrap="square" lIns="0" tIns="11430" rIns="0" bIns="0" rtlCol="0" vert="horz">
            <a:spAutoFit/>
          </a:bodyPr>
          <a:lstStyle/>
          <a:p>
            <a:pPr marL="12700">
              <a:lnSpc>
                <a:spcPct val="100000"/>
              </a:lnSpc>
              <a:spcBef>
                <a:spcPts val="90"/>
              </a:spcBef>
            </a:pPr>
            <a:r>
              <a:rPr dirty="0" sz="900" spc="-80" i="1">
                <a:latin typeface="Arial"/>
                <a:cs typeface="Arial"/>
              </a:rPr>
              <a:t>b </a:t>
            </a:r>
            <a:r>
              <a:rPr dirty="0" sz="1000" spc="185">
                <a:latin typeface="Arial"/>
                <a:cs typeface="Arial"/>
              </a:rPr>
              <a:t>−</a:t>
            </a:r>
            <a:r>
              <a:rPr dirty="0" sz="1000" spc="-215">
                <a:latin typeface="Arial"/>
                <a:cs typeface="Arial"/>
              </a:rPr>
              <a:t> </a:t>
            </a:r>
            <a:r>
              <a:rPr dirty="0" sz="900" spc="20" i="1">
                <a:latin typeface="Arial"/>
                <a:cs typeface="Arial"/>
              </a:rPr>
              <a:t>a</a:t>
            </a:r>
            <a:endParaRPr sz="900">
              <a:latin typeface="Arial"/>
              <a:cs typeface="Arial"/>
            </a:endParaRPr>
          </a:p>
        </p:txBody>
      </p:sp>
      <p:sp>
        <p:nvSpPr>
          <p:cNvPr id="11" name="object 11"/>
          <p:cNvSpPr/>
          <p:nvPr/>
        </p:nvSpPr>
        <p:spPr>
          <a:xfrm>
            <a:off x="1934213" y="2942671"/>
            <a:ext cx="610235" cy="0"/>
          </a:xfrm>
          <a:custGeom>
            <a:avLst/>
            <a:gdLst/>
            <a:ahLst/>
            <a:cxnLst/>
            <a:rect l="l" t="t" r="r" b="b"/>
            <a:pathLst>
              <a:path w="610235" h="0">
                <a:moveTo>
                  <a:pt x="0" y="0"/>
                </a:moveTo>
                <a:lnTo>
                  <a:pt x="609912" y="0"/>
                </a:lnTo>
              </a:path>
            </a:pathLst>
          </a:custGeom>
          <a:ln w="9529">
            <a:solidFill>
              <a:srgbClr val="000000"/>
            </a:solidFill>
          </a:ln>
        </p:spPr>
        <p:txBody>
          <a:bodyPr wrap="square" lIns="0" tIns="0" rIns="0" bIns="0" rtlCol="0"/>
          <a:lstStyle/>
          <a:p/>
        </p:txBody>
      </p:sp>
      <p:sp>
        <p:nvSpPr>
          <p:cNvPr id="12" name="object 12"/>
          <p:cNvSpPr txBox="1"/>
          <p:nvPr/>
        </p:nvSpPr>
        <p:spPr>
          <a:xfrm>
            <a:off x="2554955" y="2837533"/>
            <a:ext cx="3359785" cy="176530"/>
          </a:xfrm>
          <a:prstGeom prst="rect">
            <a:avLst/>
          </a:prstGeom>
        </p:spPr>
        <p:txBody>
          <a:bodyPr wrap="square" lIns="0" tIns="11430" rIns="0" bIns="0" rtlCol="0" vert="horz">
            <a:spAutoFit/>
          </a:bodyPr>
          <a:lstStyle/>
          <a:p>
            <a:pPr marL="12700">
              <a:lnSpc>
                <a:spcPct val="100000"/>
              </a:lnSpc>
              <a:spcBef>
                <a:spcPts val="90"/>
              </a:spcBef>
            </a:pPr>
            <a:r>
              <a:rPr dirty="0" sz="900" i="1">
                <a:latin typeface="Liberation Serif"/>
                <a:cs typeface="Liberation Serif"/>
              </a:rPr>
              <a:t>. The </a:t>
            </a:r>
            <a:r>
              <a:rPr dirty="0" sz="900" spc="-20" i="1">
                <a:latin typeface="Liberation Serif"/>
                <a:cs typeface="Liberation Serif"/>
              </a:rPr>
              <a:t>line’s </a:t>
            </a:r>
            <a:r>
              <a:rPr dirty="0" sz="900" i="1">
                <a:latin typeface="Liberation Serif"/>
                <a:cs typeface="Liberation Serif"/>
              </a:rPr>
              <a:t>slope is the average rate of change of </a:t>
            </a:r>
            <a:r>
              <a:rPr dirty="0" sz="900" spc="10" i="1">
                <a:latin typeface="Arial"/>
                <a:cs typeface="Arial"/>
              </a:rPr>
              <a:t>s </a:t>
            </a:r>
            <a:r>
              <a:rPr dirty="0" sz="900" i="1">
                <a:latin typeface="Liberation Serif"/>
                <a:cs typeface="Liberation Serif"/>
              </a:rPr>
              <a:t>on the interval </a:t>
            </a:r>
            <a:r>
              <a:rPr dirty="0" sz="1000" spc="10">
                <a:latin typeface="Arial"/>
                <a:cs typeface="Arial"/>
              </a:rPr>
              <a:t>[</a:t>
            </a:r>
            <a:r>
              <a:rPr dirty="0" sz="900" spc="10" i="1">
                <a:latin typeface="Arial"/>
                <a:cs typeface="Arial"/>
              </a:rPr>
              <a:t>a</a:t>
            </a:r>
            <a:r>
              <a:rPr dirty="0" sz="1000" spc="10">
                <a:latin typeface="Arial"/>
                <a:cs typeface="Arial"/>
              </a:rPr>
              <a:t>,</a:t>
            </a:r>
            <a:r>
              <a:rPr dirty="0" sz="1000" spc="-204">
                <a:latin typeface="Arial"/>
                <a:cs typeface="Arial"/>
              </a:rPr>
              <a:t> </a:t>
            </a:r>
            <a:r>
              <a:rPr dirty="0" sz="900" spc="-30" i="1">
                <a:latin typeface="Arial"/>
                <a:cs typeface="Arial"/>
              </a:rPr>
              <a:t>b</a:t>
            </a:r>
            <a:r>
              <a:rPr dirty="0" sz="1000" spc="-30">
                <a:latin typeface="Arial"/>
                <a:cs typeface="Arial"/>
              </a:rPr>
              <a:t>]</a:t>
            </a:r>
            <a:r>
              <a:rPr dirty="0" sz="900" spc="-30" i="1">
                <a:latin typeface="Liberation Serif"/>
                <a:cs typeface="Liberation Serif"/>
              </a:rPr>
              <a:t>.</a:t>
            </a:r>
            <a:endParaRPr sz="900">
              <a:latin typeface="Liberation Serif"/>
              <a:cs typeface="Liberation Serif"/>
            </a:endParaRPr>
          </a:p>
        </p:txBody>
      </p:sp>
      <p:sp>
        <p:nvSpPr>
          <p:cNvPr id="13" name="object 13"/>
          <p:cNvSpPr txBox="1"/>
          <p:nvPr/>
        </p:nvSpPr>
        <p:spPr>
          <a:xfrm>
            <a:off x="932193" y="3104778"/>
            <a:ext cx="5822315" cy="164465"/>
          </a:xfrm>
          <a:prstGeom prst="rect">
            <a:avLst/>
          </a:prstGeom>
        </p:spPr>
        <p:txBody>
          <a:bodyPr wrap="square" lIns="0" tIns="13970" rIns="0" bIns="0" rtlCol="0" vert="horz">
            <a:spAutoFit/>
          </a:bodyPr>
          <a:lstStyle/>
          <a:p>
            <a:pPr marL="12700">
              <a:lnSpc>
                <a:spcPct val="100000"/>
              </a:lnSpc>
              <a:spcBef>
                <a:spcPts val="110"/>
              </a:spcBef>
            </a:pPr>
            <a:r>
              <a:rPr dirty="0" sz="900">
                <a:latin typeface="Liberation Serif"/>
                <a:cs typeface="Liberation Serif"/>
              </a:rPr>
              <a:t>Given a moving object whose position at time </a:t>
            </a:r>
            <a:r>
              <a:rPr dirty="0" sz="900" spc="105" i="1">
                <a:latin typeface="Arial"/>
                <a:cs typeface="Arial"/>
              </a:rPr>
              <a:t>t</a:t>
            </a:r>
            <a:r>
              <a:rPr dirty="0" sz="900" spc="-80" i="1">
                <a:latin typeface="Arial"/>
                <a:cs typeface="Arial"/>
              </a:rPr>
              <a:t> </a:t>
            </a:r>
            <a:r>
              <a:rPr dirty="0" sz="900">
                <a:latin typeface="Liberation Serif"/>
                <a:cs typeface="Liberation Serif"/>
              </a:rPr>
              <a:t>is given by a function </a:t>
            </a:r>
            <a:r>
              <a:rPr dirty="0" sz="900" spc="5" i="1">
                <a:latin typeface="Arial"/>
                <a:cs typeface="Arial"/>
              </a:rPr>
              <a:t>s</a:t>
            </a:r>
            <a:r>
              <a:rPr dirty="0" sz="900" spc="5">
                <a:latin typeface="Liberation Serif"/>
                <a:cs typeface="Liberation Serif"/>
              </a:rPr>
              <a:t>, </a:t>
            </a:r>
            <a:r>
              <a:rPr dirty="0" sz="900">
                <a:latin typeface="Liberation Serif"/>
                <a:cs typeface="Liberation Serif"/>
              </a:rPr>
              <a:t>the average velocity of the object on the time interval</a:t>
            </a:r>
            <a:endParaRPr sz="900">
              <a:latin typeface="Liberation Serif"/>
              <a:cs typeface="Liberation Serif"/>
            </a:endParaRPr>
          </a:p>
        </p:txBody>
      </p:sp>
      <p:sp>
        <p:nvSpPr>
          <p:cNvPr id="14" name="object 14"/>
          <p:cNvSpPr txBox="1"/>
          <p:nvPr/>
        </p:nvSpPr>
        <p:spPr>
          <a:xfrm>
            <a:off x="932193" y="3323557"/>
            <a:ext cx="1403350" cy="176530"/>
          </a:xfrm>
          <a:prstGeom prst="rect">
            <a:avLst/>
          </a:prstGeom>
        </p:spPr>
        <p:txBody>
          <a:bodyPr wrap="square" lIns="0" tIns="11430" rIns="0" bIns="0" rtlCol="0" vert="horz">
            <a:spAutoFit/>
          </a:bodyPr>
          <a:lstStyle/>
          <a:p>
            <a:pPr marL="12700">
              <a:lnSpc>
                <a:spcPct val="100000"/>
              </a:lnSpc>
              <a:spcBef>
                <a:spcPts val="90"/>
              </a:spcBef>
            </a:pPr>
            <a:r>
              <a:rPr dirty="0" sz="1000" spc="10">
                <a:latin typeface="Arial"/>
                <a:cs typeface="Arial"/>
              </a:rPr>
              <a:t>[</a:t>
            </a:r>
            <a:r>
              <a:rPr dirty="0" sz="900" spc="10" i="1">
                <a:latin typeface="Arial"/>
                <a:cs typeface="Arial"/>
              </a:rPr>
              <a:t>a</a:t>
            </a:r>
            <a:r>
              <a:rPr dirty="0" sz="1000" spc="10">
                <a:latin typeface="Arial"/>
                <a:cs typeface="Arial"/>
              </a:rPr>
              <a:t>, </a:t>
            </a:r>
            <a:r>
              <a:rPr dirty="0" sz="900" spc="-30" i="1">
                <a:latin typeface="Arial"/>
                <a:cs typeface="Arial"/>
              </a:rPr>
              <a:t>b</a:t>
            </a:r>
            <a:r>
              <a:rPr dirty="0" sz="1000" spc="-30">
                <a:latin typeface="Arial"/>
                <a:cs typeface="Arial"/>
              </a:rPr>
              <a:t>] </a:t>
            </a:r>
            <a:r>
              <a:rPr dirty="0" sz="900">
                <a:latin typeface="Liberation Serif"/>
                <a:cs typeface="Liberation Serif"/>
              </a:rPr>
              <a:t>is given by </a:t>
            </a:r>
            <a:r>
              <a:rPr dirty="0" sz="900" spc="15" i="1">
                <a:latin typeface="Arial"/>
                <a:cs typeface="Arial"/>
              </a:rPr>
              <a:t>AV</a:t>
            </a:r>
            <a:r>
              <a:rPr dirty="0" baseline="-19841" sz="1050" spc="22">
                <a:latin typeface="Arial"/>
                <a:cs typeface="Arial"/>
              </a:rPr>
              <a:t>[</a:t>
            </a:r>
            <a:r>
              <a:rPr dirty="0" baseline="-21367" sz="975" spc="22" i="1">
                <a:latin typeface="Arial"/>
                <a:cs typeface="Arial"/>
              </a:rPr>
              <a:t>a</a:t>
            </a:r>
            <a:r>
              <a:rPr dirty="0" baseline="-19841" sz="1050" spc="22">
                <a:latin typeface="Arial"/>
                <a:cs typeface="Arial"/>
              </a:rPr>
              <a:t>,</a:t>
            </a:r>
            <a:r>
              <a:rPr dirty="0" baseline="-21367" sz="975" spc="22" i="1">
                <a:latin typeface="Arial"/>
                <a:cs typeface="Arial"/>
              </a:rPr>
              <a:t>b</a:t>
            </a:r>
            <a:r>
              <a:rPr dirty="0" baseline="-19841" sz="1050" spc="22">
                <a:latin typeface="Arial"/>
                <a:cs typeface="Arial"/>
              </a:rPr>
              <a:t>]</a:t>
            </a:r>
            <a:r>
              <a:rPr dirty="0" baseline="-19841" sz="1050" spc="-82">
                <a:latin typeface="Arial"/>
                <a:cs typeface="Arial"/>
              </a:rPr>
              <a:t> </a:t>
            </a:r>
            <a:r>
              <a:rPr dirty="0" sz="1000" spc="185">
                <a:latin typeface="Arial"/>
                <a:cs typeface="Arial"/>
              </a:rPr>
              <a:t>=</a:t>
            </a:r>
            <a:endParaRPr sz="1000">
              <a:latin typeface="Arial"/>
              <a:cs typeface="Arial"/>
            </a:endParaRPr>
          </a:p>
        </p:txBody>
      </p:sp>
      <p:sp>
        <p:nvSpPr>
          <p:cNvPr id="15" name="object 15"/>
          <p:cNvSpPr txBox="1"/>
          <p:nvPr/>
        </p:nvSpPr>
        <p:spPr>
          <a:xfrm>
            <a:off x="2358249" y="3237788"/>
            <a:ext cx="589280" cy="17653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s</a:t>
            </a:r>
            <a:r>
              <a:rPr dirty="0" sz="1000" spc="5">
                <a:latin typeface="Arial"/>
                <a:cs typeface="Arial"/>
              </a:rPr>
              <a:t>(</a:t>
            </a:r>
            <a:r>
              <a:rPr dirty="0" sz="900" spc="5" i="1">
                <a:latin typeface="Arial"/>
                <a:cs typeface="Arial"/>
              </a:rPr>
              <a:t>b</a:t>
            </a:r>
            <a:r>
              <a:rPr dirty="0" sz="1000" spc="5">
                <a:latin typeface="Arial"/>
                <a:cs typeface="Arial"/>
              </a:rPr>
              <a:t>)</a:t>
            </a:r>
            <a:r>
              <a:rPr dirty="0" sz="1000" spc="-165">
                <a:latin typeface="Arial"/>
                <a:cs typeface="Arial"/>
              </a:rPr>
              <a:t> </a:t>
            </a:r>
            <a:r>
              <a:rPr dirty="0" sz="1000" spc="185">
                <a:latin typeface="Arial"/>
                <a:cs typeface="Arial"/>
              </a:rPr>
              <a:t>−</a:t>
            </a:r>
            <a:r>
              <a:rPr dirty="0" sz="1000" spc="-175">
                <a:latin typeface="Arial"/>
                <a:cs typeface="Arial"/>
              </a:rPr>
              <a:t> </a:t>
            </a:r>
            <a:r>
              <a:rPr dirty="0" sz="900" spc="25" i="1">
                <a:latin typeface="Arial"/>
                <a:cs typeface="Arial"/>
              </a:rPr>
              <a:t>s</a:t>
            </a:r>
            <a:r>
              <a:rPr dirty="0" sz="1000" spc="25">
                <a:latin typeface="Arial"/>
                <a:cs typeface="Arial"/>
              </a:rPr>
              <a:t>(</a:t>
            </a:r>
            <a:r>
              <a:rPr dirty="0" sz="900" spc="25" i="1">
                <a:latin typeface="Arial"/>
                <a:cs typeface="Arial"/>
              </a:rPr>
              <a:t>a</a:t>
            </a:r>
            <a:r>
              <a:rPr dirty="0" sz="1000" spc="25">
                <a:latin typeface="Arial"/>
                <a:cs typeface="Arial"/>
              </a:rPr>
              <a:t>)</a:t>
            </a:r>
            <a:endParaRPr sz="1000">
              <a:latin typeface="Arial"/>
              <a:cs typeface="Arial"/>
            </a:endParaRPr>
          </a:p>
        </p:txBody>
      </p:sp>
      <p:sp>
        <p:nvSpPr>
          <p:cNvPr id="16" name="object 16"/>
          <p:cNvSpPr txBox="1"/>
          <p:nvPr/>
        </p:nvSpPr>
        <p:spPr>
          <a:xfrm>
            <a:off x="2515196" y="3409327"/>
            <a:ext cx="282575" cy="176530"/>
          </a:xfrm>
          <a:prstGeom prst="rect">
            <a:avLst/>
          </a:prstGeom>
        </p:spPr>
        <p:txBody>
          <a:bodyPr wrap="square" lIns="0" tIns="11430" rIns="0" bIns="0" rtlCol="0" vert="horz">
            <a:spAutoFit/>
          </a:bodyPr>
          <a:lstStyle/>
          <a:p>
            <a:pPr marL="12700">
              <a:lnSpc>
                <a:spcPct val="100000"/>
              </a:lnSpc>
              <a:spcBef>
                <a:spcPts val="90"/>
              </a:spcBef>
            </a:pPr>
            <a:r>
              <a:rPr dirty="0" sz="900" spc="-80" i="1">
                <a:latin typeface="Arial"/>
                <a:cs typeface="Arial"/>
              </a:rPr>
              <a:t>b </a:t>
            </a:r>
            <a:r>
              <a:rPr dirty="0" sz="1000" spc="185">
                <a:latin typeface="Arial"/>
                <a:cs typeface="Arial"/>
              </a:rPr>
              <a:t>−</a:t>
            </a:r>
            <a:r>
              <a:rPr dirty="0" sz="1000" spc="-215">
                <a:latin typeface="Arial"/>
                <a:cs typeface="Arial"/>
              </a:rPr>
              <a:t> </a:t>
            </a:r>
            <a:r>
              <a:rPr dirty="0" sz="900" spc="20" i="1">
                <a:latin typeface="Arial"/>
                <a:cs typeface="Arial"/>
              </a:rPr>
              <a:t>a</a:t>
            </a:r>
            <a:endParaRPr sz="900">
              <a:latin typeface="Arial"/>
              <a:cs typeface="Arial"/>
            </a:endParaRPr>
          </a:p>
        </p:txBody>
      </p:sp>
      <p:sp>
        <p:nvSpPr>
          <p:cNvPr id="17" name="object 17"/>
          <p:cNvSpPr/>
          <p:nvPr/>
        </p:nvSpPr>
        <p:spPr>
          <a:xfrm>
            <a:off x="2363058" y="3428695"/>
            <a:ext cx="600710" cy="0"/>
          </a:xfrm>
          <a:custGeom>
            <a:avLst/>
            <a:gdLst/>
            <a:ahLst/>
            <a:cxnLst/>
            <a:rect l="l" t="t" r="r" b="b"/>
            <a:pathLst>
              <a:path w="600710" h="0">
                <a:moveTo>
                  <a:pt x="0" y="0"/>
                </a:moveTo>
                <a:lnTo>
                  <a:pt x="600382" y="0"/>
                </a:lnTo>
              </a:path>
            </a:pathLst>
          </a:custGeom>
          <a:ln w="9529">
            <a:solidFill>
              <a:srgbClr val="000000"/>
            </a:solidFill>
          </a:ln>
        </p:spPr>
        <p:txBody>
          <a:bodyPr wrap="square" lIns="0" tIns="0" rIns="0" bIns="0" rtlCol="0"/>
          <a:lstStyle/>
          <a:p/>
        </p:txBody>
      </p:sp>
      <p:sp>
        <p:nvSpPr>
          <p:cNvPr id="18" name="object 18"/>
          <p:cNvSpPr txBox="1"/>
          <p:nvPr/>
        </p:nvSpPr>
        <p:spPr>
          <a:xfrm>
            <a:off x="2988564" y="3323557"/>
            <a:ext cx="3787775" cy="17653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 </a:t>
            </a:r>
            <a:r>
              <a:rPr dirty="0" sz="900" spc="-10">
                <a:latin typeface="Liberation Serif"/>
                <a:cs typeface="Liberation Serif"/>
              </a:rPr>
              <a:t>Viewing </a:t>
            </a:r>
            <a:r>
              <a:rPr dirty="0" sz="900">
                <a:latin typeface="Liberation Serif"/>
                <a:cs typeface="Liberation Serif"/>
              </a:rPr>
              <a:t>the interval </a:t>
            </a:r>
            <a:r>
              <a:rPr dirty="0" sz="1000" spc="10">
                <a:latin typeface="Arial"/>
                <a:cs typeface="Arial"/>
              </a:rPr>
              <a:t>[</a:t>
            </a:r>
            <a:r>
              <a:rPr dirty="0" sz="900" spc="10" i="1">
                <a:latin typeface="Arial"/>
                <a:cs typeface="Arial"/>
              </a:rPr>
              <a:t>a</a:t>
            </a:r>
            <a:r>
              <a:rPr dirty="0" sz="1000" spc="10">
                <a:latin typeface="Arial"/>
                <a:cs typeface="Arial"/>
              </a:rPr>
              <a:t>, </a:t>
            </a:r>
            <a:r>
              <a:rPr dirty="0" sz="900" spc="-30" i="1">
                <a:latin typeface="Arial"/>
                <a:cs typeface="Arial"/>
              </a:rPr>
              <a:t>b</a:t>
            </a:r>
            <a:r>
              <a:rPr dirty="0" sz="1000" spc="-30">
                <a:latin typeface="Arial"/>
                <a:cs typeface="Arial"/>
              </a:rPr>
              <a:t>] </a:t>
            </a:r>
            <a:r>
              <a:rPr dirty="0" sz="900">
                <a:latin typeface="Liberation Serif"/>
                <a:cs typeface="Liberation Serif"/>
              </a:rPr>
              <a:t>as having the form </a:t>
            </a:r>
            <a:r>
              <a:rPr dirty="0" sz="1000" spc="10">
                <a:latin typeface="Arial"/>
                <a:cs typeface="Arial"/>
              </a:rPr>
              <a:t>[</a:t>
            </a:r>
            <a:r>
              <a:rPr dirty="0" sz="900" spc="10" i="1">
                <a:latin typeface="Arial"/>
                <a:cs typeface="Arial"/>
              </a:rPr>
              <a:t>a</a:t>
            </a:r>
            <a:r>
              <a:rPr dirty="0" sz="1000" spc="10">
                <a:latin typeface="Arial"/>
                <a:cs typeface="Arial"/>
              </a:rPr>
              <a:t>, </a:t>
            </a:r>
            <a:r>
              <a:rPr dirty="0" sz="900" spc="20" i="1">
                <a:latin typeface="Arial"/>
                <a:cs typeface="Arial"/>
              </a:rPr>
              <a:t>a </a:t>
            </a:r>
            <a:r>
              <a:rPr dirty="0" sz="1000" spc="185">
                <a:latin typeface="Arial"/>
                <a:cs typeface="Arial"/>
              </a:rPr>
              <a:t>+ </a:t>
            </a:r>
            <a:r>
              <a:rPr dirty="0" sz="900" spc="45" i="1">
                <a:latin typeface="Arial"/>
                <a:cs typeface="Arial"/>
              </a:rPr>
              <a:t>h</a:t>
            </a:r>
            <a:r>
              <a:rPr dirty="0" sz="1000" spc="45">
                <a:latin typeface="Arial"/>
                <a:cs typeface="Arial"/>
              </a:rPr>
              <a:t>] </a:t>
            </a:r>
            <a:r>
              <a:rPr dirty="0" sz="900">
                <a:latin typeface="Liberation Serif"/>
                <a:cs typeface="Liberation Serif"/>
              </a:rPr>
              <a:t>, we</a:t>
            </a:r>
            <a:r>
              <a:rPr dirty="0" sz="900" spc="90">
                <a:latin typeface="Liberation Serif"/>
                <a:cs typeface="Liberation Serif"/>
              </a:rPr>
              <a:t> </a:t>
            </a:r>
            <a:r>
              <a:rPr dirty="0" sz="900">
                <a:latin typeface="Liberation Serif"/>
                <a:cs typeface="Liberation Serif"/>
              </a:rPr>
              <a:t>equivalently</a:t>
            </a:r>
            <a:endParaRPr sz="900">
              <a:latin typeface="Liberation Serif"/>
              <a:cs typeface="Liberation Serif"/>
            </a:endParaRPr>
          </a:p>
        </p:txBody>
      </p:sp>
      <p:sp>
        <p:nvSpPr>
          <p:cNvPr id="19" name="object 19"/>
          <p:cNvSpPr txBox="1"/>
          <p:nvPr/>
        </p:nvSpPr>
        <p:spPr>
          <a:xfrm>
            <a:off x="932193" y="3628921"/>
            <a:ext cx="2099310" cy="164465"/>
          </a:xfrm>
          <a:prstGeom prst="rect">
            <a:avLst/>
          </a:prstGeom>
        </p:spPr>
        <p:txBody>
          <a:bodyPr wrap="square" lIns="0" tIns="13970" rIns="0" bIns="0" rtlCol="0" vert="horz">
            <a:spAutoFit/>
          </a:bodyPr>
          <a:lstStyle/>
          <a:p>
            <a:pPr marL="12700">
              <a:lnSpc>
                <a:spcPct val="100000"/>
              </a:lnSpc>
              <a:spcBef>
                <a:spcPts val="110"/>
              </a:spcBef>
            </a:pPr>
            <a:r>
              <a:rPr dirty="0" sz="900">
                <a:latin typeface="Liberation Serif"/>
                <a:cs typeface="Liberation Serif"/>
              </a:rPr>
              <a:t>compute average velocity by the formula</a:t>
            </a:r>
            <a:r>
              <a:rPr dirty="0" sz="900" spc="-90">
                <a:latin typeface="Liberation Serif"/>
                <a:cs typeface="Liberation Serif"/>
              </a:rPr>
              <a:t> </a:t>
            </a:r>
            <a:r>
              <a:rPr dirty="0" sz="900" spc="60" i="1">
                <a:latin typeface="Arial"/>
                <a:cs typeface="Arial"/>
              </a:rPr>
              <a:t>AV</a:t>
            </a:r>
            <a:endParaRPr sz="900">
              <a:latin typeface="Arial"/>
              <a:cs typeface="Arial"/>
            </a:endParaRPr>
          </a:p>
        </p:txBody>
      </p:sp>
      <p:sp>
        <p:nvSpPr>
          <p:cNvPr id="20" name="object 20"/>
          <p:cNvSpPr txBox="1"/>
          <p:nvPr/>
        </p:nvSpPr>
        <p:spPr>
          <a:xfrm>
            <a:off x="3005985" y="3684454"/>
            <a:ext cx="317500" cy="132715"/>
          </a:xfrm>
          <a:prstGeom prst="rect">
            <a:avLst/>
          </a:prstGeom>
        </p:spPr>
        <p:txBody>
          <a:bodyPr wrap="square" lIns="0" tIns="12700" rIns="0" bIns="0" rtlCol="0" vert="horz">
            <a:spAutoFit/>
          </a:bodyPr>
          <a:lstStyle/>
          <a:p>
            <a:pPr marL="12700">
              <a:lnSpc>
                <a:spcPct val="100000"/>
              </a:lnSpc>
              <a:spcBef>
                <a:spcPts val="100"/>
              </a:spcBef>
            </a:pPr>
            <a:r>
              <a:rPr dirty="0" sz="700" spc="25">
                <a:latin typeface="Arial"/>
                <a:cs typeface="Arial"/>
              </a:rPr>
              <a:t>[</a:t>
            </a:r>
            <a:r>
              <a:rPr dirty="0" sz="650" spc="25" i="1">
                <a:latin typeface="Arial"/>
                <a:cs typeface="Arial"/>
              </a:rPr>
              <a:t>a</a:t>
            </a:r>
            <a:r>
              <a:rPr dirty="0" sz="700" spc="25">
                <a:latin typeface="Arial"/>
                <a:cs typeface="Arial"/>
              </a:rPr>
              <a:t>,</a:t>
            </a:r>
            <a:r>
              <a:rPr dirty="0" sz="650" spc="25" i="1">
                <a:latin typeface="Arial"/>
                <a:cs typeface="Arial"/>
              </a:rPr>
              <a:t>a</a:t>
            </a:r>
            <a:r>
              <a:rPr dirty="0" sz="700" spc="25">
                <a:latin typeface="Arial"/>
                <a:cs typeface="Arial"/>
              </a:rPr>
              <a:t>+</a:t>
            </a:r>
            <a:r>
              <a:rPr dirty="0" sz="650" spc="25" i="1">
                <a:latin typeface="Arial"/>
                <a:cs typeface="Arial"/>
              </a:rPr>
              <a:t>h</a:t>
            </a:r>
            <a:r>
              <a:rPr dirty="0" sz="700" spc="25">
                <a:latin typeface="Arial"/>
                <a:cs typeface="Arial"/>
              </a:rPr>
              <a:t>]</a:t>
            </a:r>
            <a:endParaRPr sz="700">
              <a:latin typeface="Arial"/>
              <a:cs typeface="Arial"/>
            </a:endParaRPr>
          </a:p>
        </p:txBody>
      </p:sp>
      <p:sp>
        <p:nvSpPr>
          <p:cNvPr id="21" name="object 21"/>
          <p:cNvSpPr txBox="1"/>
          <p:nvPr/>
        </p:nvSpPr>
        <p:spPr>
          <a:xfrm>
            <a:off x="3332679" y="3533214"/>
            <a:ext cx="955040" cy="262255"/>
          </a:xfrm>
          <a:prstGeom prst="rect">
            <a:avLst/>
          </a:prstGeom>
        </p:spPr>
        <p:txBody>
          <a:bodyPr wrap="square" lIns="0" tIns="11430" rIns="0" bIns="0" rtlCol="0" vert="horz">
            <a:spAutoFit/>
          </a:bodyPr>
          <a:lstStyle/>
          <a:p>
            <a:pPr marL="158750">
              <a:lnSpc>
                <a:spcPts val="940"/>
              </a:lnSpc>
              <a:spcBef>
                <a:spcPts val="90"/>
              </a:spcBef>
            </a:pPr>
            <a:r>
              <a:rPr dirty="0" sz="900" spc="20" i="1">
                <a:latin typeface="Arial"/>
                <a:cs typeface="Arial"/>
              </a:rPr>
              <a:t>s</a:t>
            </a:r>
            <a:r>
              <a:rPr dirty="0" sz="1000" spc="20">
                <a:latin typeface="Arial"/>
                <a:cs typeface="Arial"/>
              </a:rPr>
              <a:t>(</a:t>
            </a:r>
            <a:r>
              <a:rPr dirty="0" sz="900" spc="20" i="1">
                <a:latin typeface="Arial"/>
                <a:cs typeface="Arial"/>
              </a:rPr>
              <a:t>a</a:t>
            </a:r>
            <a:r>
              <a:rPr dirty="0" sz="900" spc="-120" i="1">
                <a:latin typeface="Arial"/>
                <a:cs typeface="Arial"/>
              </a:rPr>
              <a:t> </a:t>
            </a:r>
            <a:r>
              <a:rPr dirty="0" sz="1000" spc="185">
                <a:latin typeface="Arial"/>
                <a:cs typeface="Arial"/>
              </a:rPr>
              <a:t>+</a:t>
            </a:r>
            <a:r>
              <a:rPr dirty="0" sz="1000" spc="-165">
                <a:latin typeface="Arial"/>
                <a:cs typeface="Arial"/>
              </a:rPr>
              <a:t> </a:t>
            </a:r>
            <a:r>
              <a:rPr dirty="0" sz="900" spc="70" i="1">
                <a:latin typeface="Arial"/>
                <a:cs typeface="Arial"/>
              </a:rPr>
              <a:t>h</a:t>
            </a:r>
            <a:r>
              <a:rPr dirty="0" sz="1000" spc="70">
                <a:latin typeface="Arial"/>
                <a:cs typeface="Arial"/>
              </a:rPr>
              <a:t>)</a:t>
            </a:r>
            <a:r>
              <a:rPr dirty="0" sz="1000" spc="-155">
                <a:latin typeface="Arial"/>
                <a:cs typeface="Arial"/>
              </a:rPr>
              <a:t> </a:t>
            </a:r>
            <a:r>
              <a:rPr dirty="0" sz="1000" spc="185">
                <a:latin typeface="Arial"/>
                <a:cs typeface="Arial"/>
              </a:rPr>
              <a:t>−</a:t>
            </a:r>
            <a:r>
              <a:rPr dirty="0" sz="1000" spc="-165">
                <a:latin typeface="Arial"/>
                <a:cs typeface="Arial"/>
              </a:rPr>
              <a:t> </a:t>
            </a:r>
            <a:r>
              <a:rPr dirty="0" sz="900" spc="25" i="1">
                <a:latin typeface="Arial"/>
                <a:cs typeface="Arial"/>
              </a:rPr>
              <a:t>s</a:t>
            </a:r>
            <a:r>
              <a:rPr dirty="0" sz="1000" spc="25">
                <a:latin typeface="Arial"/>
                <a:cs typeface="Arial"/>
              </a:rPr>
              <a:t>(</a:t>
            </a:r>
            <a:r>
              <a:rPr dirty="0" sz="900" spc="25" i="1">
                <a:latin typeface="Arial"/>
                <a:cs typeface="Arial"/>
              </a:rPr>
              <a:t>a</a:t>
            </a:r>
            <a:r>
              <a:rPr dirty="0" sz="1000" spc="25">
                <a:latin typeface="Arial"/>
                <a:cs typeface="Arial"/>
              </a:rPr>
              <a:t>)</a:t>
            </a:r>
            <a:endParaRPr sz="1000">
              <a:latin typeface="Arial"/>
              <a:cs typeface="Arial"/>
            </a:endParaRPr>
          </a:p>
          <a:p>
            <a:pPr marL="12700">
              <a:lnSpc>
                <a:spcPts val="940"/>
              </a:lnSpc>
            </a:pPr>
            <a:r>
              <a:rPr dirty="0" sz="1000" spc="185">
                <a:latin typeface="Arial"/>
                <a:cs typeface="Arial"/>
              </a:rPr>
              <a:t>=</a:t>
            </a:r>
            <a:endParaRPr sz="1000">
              <a:latin typeface="Arial"/>
              <a:cs typeface="Arial"/>
            </a:endParaRPr>
          </a:p>
        </p:txBody>
      </p:sp>
      <p:sp>
        <p:nvSpPr>
          <p:cNvPr id="22" name="object 22"/>
          <p:cNvSpPr txBox="1"/>
          <p:nvPr/>
        </p:nvSpPr>
        <p:spPr>
          <a:xfrm>
            <a:off x="3856231" y="3714691"/>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70" i="1">
                <a:latin typeface="Arial"/>
                <a:cs typeface="Arial"/>
              </a:rPr>
              <a:t>h</a:t>
            </a:r>
            <a:endParaRPr sz="900">
              <a:latin typeface="Arial"/>
              <a:cs typeface="Arial"/>
            </a:endParaRPr>
          </a:p>
        </p:txBody>
      </p:sp>
      <p:sp>
        <p:nvSpPr>
          <p:cNvPr id="23" name="object 23"/>
          <p:cNvSpPr/>
          <p:nvPr/>
        </p:nvSpPr>
        <p:spPr>
          <a:xfrm>
            <a:off x="3487583" y="3724121"/>
            <a:ext cx="838835" cy="0"/>
          </a:xfrm>
          <a:custGeom>
            <a:avLst/>
            <a:gdLst/>
            <a:ahLst/>
            <a:cxnLst/>
            <a:rect l="l" t="t" r="r" b="b"/>
            <a:pathLst>
              <a:path w="838835" h="0">
                <a:moveTo>
                  <a:pt x="0" y="0"/>
                </a:moveTo>
                <a:lnTo>
                  <a:pt x="838629" y="0"/>
                </a:lnTo>
              </a:path>
            </a:pathLst>
          </a:custGeom>
          <a:ln w="9529">
            <a:solidFill>
              <a:srgbClr val="000000"/>
            </a:solidFill>
          </a:ln>
        </p:spPr>
        <p:txBody>
          <a:bodyPr wrap="square" lIns="0" tIns="0" rIns="0" bIns="0" rtlCol="0"/>
          <a:lstStyle/>
          <a:p/>
        </p:txBody>
      </p:sp>
      <p:sp>
        <p:nvSpPr>
          <p:cNvPr id="24" name="object 24"/>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5" name="object 25"/>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2.1.</a:t>
            </a:r>
            <a:fld id="{81D60167-4931-47E6-BA6A-407CBD079E47}" type="slidenum">
              <a:rPr dirty="0" spc="10"/>
              <a:t>1</a:t>
            </a:fld>
          </a:p>
        </p:txBody>
      </p:sp>
      <p:sp>
        <p:nvSpPr>
          <p:cNvPr id="26" name="object 26"/>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2019-11-14T07:55:46Z</dcterms:created>
  <dcterms:modified xsi:type="dcterms:W3CDTF">2019-11-14T07:55:46Z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2019-11-06T00:00:00Z</vt:filetime>
  </property>
  <property fmtid="{D5CDD505-2E9C-101B-9397-08002B2CF9AE}" pid="3" name="Creator">
    <vt:lpwstr>Chromium</vt:lpwstr>
  </property>
  <property fmtid="{D5CDD505-2E9C-101B-9397-08002B2CF9AE}" pid="4" name="LastSaved">
    <vt:filetime>2019-11-14T00:00:00Z</vt:filetime>
  </property>
</Properties>
</file>